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6" r:id="rId1"/>
  </p:sldMasterIdLst>
  <p:sldIdLst>
    <p:sldId id="256" r:id="rId2"/>
    <p:sldId id="257" r:id="rId3"/>
    <p:sldId id="258" r:id="rId4"/>
    <p:sldId id="260" r:id="rId5"/>
    <p:sldId id="261" r:id="rId6"/>
    <p:sldId id="27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98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4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794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58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933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66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56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27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9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1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6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2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7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2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4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3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4EA8D-485F-456B-82BC-F9C9B1B290ED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AF0919-0498-49D2-BCBC-E483A79A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48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  <p:sldLayoutId id="2147484088" r:id="rId12"/>
    <p:sldLayoutId id="2147484089" r:id="rId13"/>
    <p:sldLayoutId id="2147484090" r:id="rId14"/>
    <p:sldLayoutId id="2147484091" r:id="rId15"/>
    <p:sldLayoutId id="21474840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154955" y="477738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all" spc="0" normalizeH="0" baseline="0" noProof="0" dirty="0">
              <a:ln>
                <a:noFill/>
              </a:ln>
              <a:solidFill>
                <a:srgbClr val="1E5155">
                  <a:lumMod val="40000"/>
                  <a:lumOff val="60000"/>
                </a:srgbClr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5250" y="618185"/>
            <a:ext cx="9105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Инклюзивное обучение детей с ограниченными возможностями здоровья  в общеобразовательных  школах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8715" y="3533775"/>
            <a:ext cx="4810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Педагог–психолог ГБОУ ЦДК</a:t>
            </a:r>
          </a:p>
          <a:p>
            <a:r>
              <a:rPr lang="ru-RU" sz="2000" b="1" i="1" dirty="0" smtClean="0"/>
              <a:t>Титенко Мария Николаевна</a:t>
            </a:r>
            <a:endParaRPr lang="ru-RU" sz="20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82203" y="6044244"/>
            <a:ext cx="2371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/>
              <a:t>Санкт – Петербург</a:t>
            </a:r>
          </a:p>
          <a:p>
            <a:pPr algn="ctr"/>
            <a:r>
              <a:rPr lang="ru-RU" b="1" i="1" dirty="0" smtClean="0"/>
              <a:t> 2015</a:t>
            </a:r>
            <a:endParaRPr lang="ru-RU" b="1" i="1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853" y="3533775"/>
            <a:ext cx="28003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9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специалистов ГБОУ ЦДК: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90918"/>
            <a:ext cx="10836379" cy="5589431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диагностическое обследование детей с ОВЗ, поступающих в общеобразовательные школы по обращению родителей;</a:t>
            </a:r>
          </a:p>
          <a:p>
            <a:r>
              <a:rPr lang="ru-RU" sz="2800" dirty="0" smtClean="0"/>
              <a:t>консультирование </a:t>
            </a:r>
            <a:r>
              <a:rPr lang="ru-RU" sz="2800" dirty="0"/>
              <a:t>родителей детей с ОВЗ по результатам диагностического обследования, о возрастных, индивидуальных особенностях психического развития ребенка;</a:t>
            </a:r>
          </a:p>
          <a:p>
            <a:r>
              <a:rPr lang="ru-RU" sz="2800" dirty="0" smtClean="0"/>
              <a:t>составление </a:t>
            </a:r>
            <a:r>
              <a:rPr lang="ru-RU" sz="2800" dirty="0"/>
              <a:t>рекомендаций на основе диагностических данных;</a:t>
            </a:r>
          </a:p>
          <a:p>
            <a:r>
              <a:rPr lang="ru-RU" sz="2800" dirty="0" smtClean="0"/>
              <a:t>консультирование </a:t>
            </a:r>
            <a:r>
              <a:rPr lang="ru-RU" sz="2800" dirty="0"/>
              <a:t>педагогов общеобразовательных школ по заявленной проблеме;</a:t>
            </a:r>
          </a:p>
          <a:p>
            <a:r>
              <a:rPr lang="ru-RU" sz="2800" dirty="0" smtClean="0"/>
              <a:t>проведение </a:t>
            </a:r>
            <a:r>
              <a:rPr lang="ru-RU" sz="2800" dirty="0"/>
              <a:t>коррекционно-развивающих занятий по заявлению родителей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2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705" y="87085"/>
            <a:ext cx="936473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специалистов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из образовательных организаций, обучающих детей с ОВЗ: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1081077" cy="5219005"/>
          </a:xfrm>
        </p:spPr>
        <p:txBody>
          <a:bodyPr/>
          <a:lstStyle/>
          <a:p>
            <a:r>
              <a:rPr lang="ru-RU" sz="2800" dirty="0" smtClean="0"/>
              <a:t>консультирование </a:t>
            </a:r>
            <a:r>
              <a:rPr lang="ru-RU" sz="2800" dirty="0"/>
              <a:t>педагогов общеобразовательных школ по вопросам обучения детей с ОВЗ;</a:t>
            </a:r>
          </a:p>
          <a:p>
            <a:r>
              <a:rPr lang="ru-RU" sz="2800" dirty="0" smtClean="0"/>
              <a:t>проведение </a:t>
            </a:r>
            <a:r>
              <a:rPr lang="ru-RU" sz="2800" dirty="0"/>
              <a:t>обучающих семинаров, круглых столов.</a:t>
            </a:r>
          </a:p>
          <a:p>
            <a:r>
              <a:rPr lang="ru-RU" sz="2800" dirty="0" smtClean="0"/>
              <a:t>организация </a:t>
            </a:r>
            <a:r>
              <a:rPr lang="ru-RU" sz="2800" dirty="0"/>
              <a:t>посещения уроков педагогами общеобразовательных школ, реализующими принципы инклюзивного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3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родителей: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029" y="1542403"/>
            <a:ext cx="10952289" cy="5315597"/>
          </a:xfrm>
        </p:spPr>
        <p:txBody>
          <a:bodyPr>
            <a:normAutofit/>
          </a:bodyPr>
          <a:lstStyle/>
          <a:p>
            <a:r>
              <a:rPr lang="ru-RU" sz="2800" dirty="0"/>
              <a:t>определяя в общеобразовательную школу </a:t>
            </a:r>
            <a:r>
              <a:rPr lang="ru-RU" sz="2800" dirty="0" smtClean="0"/>
              <a:t>ребенка, </a:t>
            </a:r>
            <a:r>
              <a:rPr lang="ru-RU" sz="2800" dirty="0"/>
              <a:t>имеющего </a:t>
            </a:r>
            <a:r>
              <a:rPr lang="ru-RU" sz="2800" dirty="0" smtClean="0"/>
              <a:t>ОВЗ, </a:t>
            </a:r>
            <a:r>
              <a:rPr lang="ru-RU" sz="2800" dirty="0"/>
              <a:t>родителям необходимо реально оценивать свои силы в оказании ему помощи и возможности ребенка;</a:t>
            </a:r>
          </a:p>
          <a:p>
            <a:r>
              <a:rPr lang="ru-RU" sz="2800" dirty="0" smtClean="0"/>
              <a:t>оказывать </a:t>
            </a:r>
            <a:r>
              <a:rPr lang="ru-RU" sz="2800" dirty="0"/>
              <a:t>помощь в освоении учебного материала;</a:t>
            </a:r>
          </a:p>
          <a:p>
            <a:r>
              <a:rPr lang="ru-RU" sz="2800" dirty="0" smtClean="0"/>
              <a:t>контактировать </a:t>
            </a:r>
            <a:r>
              <a:rPr lang="ru-RU" sz="2800" dirty="0"/>
              <a:t>с педагогами и специалистами из общеобразовательной школы;</a:t>
            </a:r>
          </a:p>
          <a:p>
            <a:r>
              <a:rPr lang="ru-RU" sz="2800" dirty="0" smtClean="0"/>
              <a:t>проводить </a:t>
            </a:r>
            <a:r>
              <a:rPr lang="ru-RU" sz="2800" dirty="0"/>
              <a:t>поддерживающую терапию, рекомендованную лечащим врачом ;</a:t>
            </a:r>
          </a:p>
          <a:p>
            <a:r>
              <a:rPr lang="ru-RU" sz="2800" dirty="0" smtClean="0"/>
              <a:t>принимать </a:t>
            </a:r>
            <a:r>
              <a:rPr lang="ru-RU" sz="2800" dirty="0"/>
              <a:t>участие в жизни класса (помощь в организации праздников, экскурсий, походов).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17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Организационные основы инклюзивного обучения детей с ОВЗ: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990925" cy="4697411"/>
          </a:xfrm>
        </p:spPr>
        <p:txBody>
          <a:bodyPr/>
          <a:lstStyle/>
          <a:p>
            <a:r>
              <a:rPr lang="ru-RU" sz="2400" dirty="0" smtClean="0"/>
              <a:t>обеспечение </a:t>
            </a:r>
            <a:r>
              <a:rPr lang="ru-RU" sz="2400" dirty="0"/>
              <a:t>доступной среды;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одном классе общеобразовательной </a:t>
            </a:r>
            <a:r>
              <a:rPr lang="ru-RU" sz="2400" dirty="0" smtClean="0"/>
              <a:t>школы </a:t>
            </a:r>
            <a:r>
              <a:rPr lang="ru-RU" sz="2400" dirty="0"/>
              <a:t>может обучаться не более двух детей с ОВЗ;</a:t>
            </a:r>
          </a:p>
          <a:p>
            <a:r>
              <a:rPr lang="ru-RU" sz="2400" dirty="0" smtClean="0"/>
              <a:t>организация </a:t>
            </a:r>
            <a:r>
              <a:rPr lang="ru-RU" sz="2400" dirty="0"/>
              <a:t>коррекционных занятий;</a:t>
            </a:r>
          </a:p>
          <a:p>
            <a:r>
              <a:rPr lang="ru-RU" sz="2400" dirty="0" smtClean="0"/>
              <a:t>осуществление </a:t>
            </a:r>
            <a:r>
              <a:rPr lang="ru-RU" sz="2400" dirty="0"/>
              <a:t>связи между специалистами, работающими с детьми, имеющими ОВЗ </a:t>
            </a:r>
            <a:r>
              <a:rPr lang="ru-RU" sz="2400" dirty="0" smtClean="0"/>
              <a:t>и </a:t>
            </a:r>
            <a:r>
              <a:rPr lang="ru-RU" sz="2400" dirty="0"/>
              <a:t>педагогическим коллективом общеобразовательной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1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455313" y="2318198"/>
            <a:ext cx="8255357" cy="18674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При соблюдении этих условий и выполнении вышеперечисленных функций создаются благоприятные условия для развития и социализации детей с ОВЗ.</a:t>
            </a:r>
          </a:p>
        </p:txBody>
      </p:sp>
    </p:spTree>
    <p:extLst>
      <p:ext uri="{BB962C8B-B14F-4D97-AF65-F5344CB8AC3E}">
        <p14:creationId xmlns:p14="http://schemas.microsoft.com/office/powerpoint/2010/main" val="18538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ГБОУ ЦДК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Россия  191040  Санкт-Петербург</a:t>
            </a:r>
          </a:p>
          <a:p>
            <a:r>
              <a:rPr lang="ru-RU" sz="2800" dirty="0"/>
              <a:t>Лиговский пр., д.46, литер А </a:t>
            </a:r>
          </a:p>
          <a:p>
            <a:r>
              <a:rPr lang="ru-RU" sz="2800" dirty="0"/>
              <a:t> Директор – Плетнева Евгения </a:t>
            </a:r>
            <a:r>
              <a:rPr lang="ru-RU" sz="2800" dirty="0" smtClean="0"/>
              <a:t>Борисовна</a:t>
            </a:r>
            <a:endParaRPr lang="ru-RU" sz="2800" dirty="0"/>
          </a:p>
          <a:p>
            <a:r>
              <a:rPr lang="ru-RU" sz="2800" dirty="0"/>
              <a:t>Тел./ факс: (812) 571-68-73</a:t>
            </a:r>
          </a:p>
          <a:p>
            <a:r>
              <a:rPr lang="ru-RU" sz="2800" dirty="0"/>
              <a:t>Тел. регистратуры: (812) 314-13-12</a:t>
            </a:r>
          </a:p>
          <a:p>
            <a:r>
              <a:rPr lang="ru-RU" sz="2800" dirty="0"/>
              <a:t>E-</a:t>
            </a:r>
            <a:r>
              <a:rPr lang="ru-RU" sz="2800" dirty="0" err="1"/>
              <a:t>mail</a:t>
            </a:r>
            <a:r>
              <a:rPr lang="ru-RU" sz="2800" dirty="0"/>
              <a:t>: gmpmpkspb@mail.ru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4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8984" y="2696879"/>
            <a:ext cx="7632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Спасибо за внимание</a:t>
            </a: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</a:t>
            </a:r>
            <a:endParaRPr lang="ru-RU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4344479" y="4005330"/>
            <a:ext cx="2288141" cy="188031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3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8657"/>
            <a:ext cx="8596668" cy="199193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Дети с ограниченными возможностями здоровья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ОВЗ)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9557" y="2521197"/>
            <a:ext cx="7714445" cy="242429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100" dirty="0"/>
              <a:t>К данной категории относятся дети, имеющие недостатки в физическом и </a:t>
            </a:r>
          </a:p>
          <a:p>
            <a:pPr marL="0" indent="0" algn="ctr">
              <a:buNone/>
            </a:pPr>
            <a:r>
              <a:rPr lang="ru-RU" sz="4100" dirty="0"/>
              <a:t>(или) психическом развитии, препятствующие получению образования без создания специальных условий.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2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547" y="266879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Принципы инклюзивного образования: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94704"/>
            <a:ext cx="10243952" cy="593072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ценность </a:t>
            </a:r>
            <a:r>
              <a:rPr lang="ru-RU" sz="2800" dirty="0"/>
              <a:t>человека не зависит от его способностей и достижений;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каждый человек способен чувствовать и думать;</a:t>
            </a:r>
          </a:p>
          <a:p>
            <a:r>
              <a:rPr lang="ru-RU" sz="2800" dirty="0" smtClean="0"/>
              <a:t>каждый </a:t>
            </a:r>
            <a:r>
              <a:rPr lang="ru-RU" sz="2800" dirty="0"/>
              <a:t>человек имеет право на общение и на то ,чтобы быть услышанным;</a:t>
            </a:r>
          </a:p>
          <a:p>
            <a:r>
              <a:rPr lang="ru-RU" sz="2800" dirty="0" smtClean="0"/>
              <a:t>все </a:t>
            </a:r>
            <a:r>
              <a:rPr lang="ru-RU" sz="2800" dirty="0"/>
              <a:t>люди нуждаются друг в друге;</a:t>
            </a:r>
          </a:p>
          <a:p>
            <a:r>
              <a:rPr lang="ru-RU" sz="2800" dirty="0" smtClean="0"/>
              <a:t>подлинное </a:t>
            </a:r>
            <a:r>
              <a:rPr lang="ru-RU" sz="2800" dirty="0"/>
              <a:t>образование может осуществляться только в контексте реальных взаимоотношений;</a:t>
            </a:r>
          </a:p>
          <a:p>
            <a:r>
              <a:rPr lang="ru-RU" sz="2800" dirty="0" smtClean="0"/>
              <a:t>все </a:t>
            </a:r>
            <a:r>
              <a:rPr lang="ru-RU" sz="2800" dirty="0"/>
              <a:t>люди нуждаются в поддержке и дружбе ровесников;</a:t>
            </a:r>
          </a:p>
          <a:p>
            <a:r>
              <a:rPr lang="ru-RU" sz="2800" dirty="0" smtClean="0"/>
              <a:t>для </a:t>
            </a:r>
            <a:r>
              <a:rPr lang="ru-RU" sz="2800" dirty="0"/>
              <a:t>всех </a:t>
            </a:r>
            <a:r>
              <a:rPr lang="ru-RU" sz="2800" dirty="0" smtClean="0"/>
              <a:t>учащихся – достижение </a:t>
            </a:r>
            <a:r>
              <a:rPr lang="ru-RU" sz="2800" dirty="0"/>
              <a:t>прогресса;</a:t>
            </a:r>
          </a:p>
          <a:p>
            <a:r>
              <a:rPr lang="ru-RU" sz="2800" dirty="0" smtClean="0"/>
              <a:t>разнообразие </a:t>
            </a:r>
            <a:r>
              <a:rPr lang="ru-RU" sz="2800" dirty="0"/>
              <a:t>активизирует все стороны жизни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9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5" y="373487"/>
            <a:ext cx="10334952" cy="648451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000" b="1" dirty="0" smtClean="0"/>
              <a:t>Основными направлениями организации эффективного инклюзивного обучения в общеобразовательных школах детей с ОВЗ являются:</a:t>
            </a:r>
          </a:p>
          <a:p>
            <a:pPr marL="0" indent="0" algn="just">
              <a:buNone/>
            </a:pPr>
            <a:r>
              <a:rPr lang="ru-RU" sz="2900" dirty="0" smtClean="0"/>
              <a:t>     - создание благоприятной </a:t>
            </a:r>
            <a:r>
              <a:rPr lang="ru-RU" sz="2900" b="1" dirty="0" smtClean="0"/>
              <a:t>психологической атмосферы </a:t>
            </a:r>
            <a:r>
              <a:rPr lang="ru-RU" sz="2900" dirty="0" smtClean="0"/>
              <a:t>для адаптации детей с особыми потребностями ;</a:t>
            </a:r>
          </a:p>
          <a:p>
            <a:pPr marL="0" indent="0" algn="just">
              <a:buNone/>
            </a:pPr>
            <a:r>
              <a:rPr lang="ru-RU" sz="2900" dirty="0" smtClean="0"/>
              <a:t>      - организация специального </a:t>
            </a:r>
            <a:r>
              <a:rPr lang="ru-RU" sz="2900" b="1" dirty="0" smtClean="0"/>
              <a:t>психолого-педагогического сопровождения</a:t>
            </a:r>
            <a:r>
              <a:rPr lang="ru-RU" sz="2900" dirty="0" smtClean="0"/>
              <a:t> для удовлетворения особых образовательных потребностей детей с ОВЗ.</a:t>
            </a:r>
          </a:p>
          <a:p>
            <a:pPr marL="0" indent="0" algn="just">
              <a:buNone/>
            </a:pPr>
            <a:r>
              <a:rPr lang="ru-RU" sz="2900" dirty="0" smtClean="0"/>
              <a:t>      Работа по этим двум основным направлениям проводится коллективом педагогов и специалистов, работающих в школе, где реализуются принципы инклюзивного обучения, с привлечением для консультаций других специалистов, педагогов из </a:t>
            </a:r>
            <a:r>
              <a:rPr lang="ru-RU" sz="2900" dirty="0" smtClean="0"/>
              <a:t>образовательных организаций, работающих с </a:t>
            </a:r>
            <a:r>
              <a:rPr lang="ru-RU" sz="2900" smtClean="0"/>
              <a:t>детьми с ОВЗ, </a:t>
            </a:r>
            <a:r>
              <a:rPr lang="ru-RU" sz="2900" dirty="0" smtClean="0"/>
              <a:t>в союзе с родителями и одноклассниками.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3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075" y="160450"/>
            <a:ext cx="10818254" cy="851921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Школьный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психолого-педагогический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консилиум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56068"/>
            <a:ext cx="11093956" cy="5801931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/>
              <a:t>Консилиум создается в общеобразовательной организации приказом директора школы.</a:t>
            </a:r>
          </a:p>
          <a:p>
            <a:r>
              <a:rPr lang="ru-RU" sz="3000" dirty="0"/>
              <a:t>Является постоянно действующей службой, обеспечивающей квалифицированную помощь педагогическому коллективу и родителям детей с ОВЗ в выборе адекватных условий обучения и воспитания учащихся с особыми потребностями.</a:t>
            </a:r>
          </a:p>
          <a:p>
            <a:r>
              <a:rPr lang="ru-RU" sz="3000" dirty="0"/>
              <a:t>Консилиум  в своей деятельности руководствуется Законом РФ «Об </a:t>
            </a:r>
            <a:r>
              <a:rPr lang="ru-RU" sz="3000" dirty="0" err="1"/>
              <a:t>образовании»,СанПиН</a:t>
            </a:r>
            <a:r>
              <a:rPr lang="ru-RU" sz="3000" dirty="0"/>
              <a:t> 2.4.5.2409-08, Конвенциями ООН «О правах инвалидов», «О правах ребенка».</a:t>
            </a:r>
          </a:p>
          <a:p>
            <a:r>
              <a:rPr lang="ru-RU" sz="3000" dirty="0"/>
              <a:t>Для участия в работе консилиума могут привлекаться специалисты, не работающие в данной образовательной организации по запросу школы.</a:t>
            </a:r>
          </a:p>
          <a:p>
            <a:r>
              <a:rPr lang="ru-RU" sz="3000" dirty="0"/>
              <a:t>Консилиум осуществляет сотрудничество с ГБОУ ЦДК (ЦПМПК).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3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0972800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Состав школьного психолого-педагогического консилиума: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67543"/>
            <a:ext cx="9250437" cy="5216978"/>
          </a:xfrm>
        </p:spPr>
        <p:txBody>
          <a:bodyPr/>
          <a:lstStyle/>
          <a:p>
            <a:r>
              <a:rPr lang="ru-RU" sz="2800" dirty="0" smtClean="0"/>
              <a:t>Директор школы</a:t>
            </a:r>
          </a:p>
          <a:p>
            <a:r>
              <a:rPr lang="ru-RU" sz="2800" dirty="0" smtClean="0"/>
              <a:t>Заместитель директора по учебно-воспитательной работе</a:t>
            </a:r>
          </a:p>
          <a:p>
            <a:r>
              <a:rPr lang="ru-RU" sz="2800" dirty="0" smtClean="0"/>
              <a:t>Классный руководитель </a:t>
            </a:r>
          </a:p>
          <a:p>
            <a:r>
              <a:rPr lang="ru-RU" sz="2800" dirty="0" smtClean="0"/>
              <a:t>Учитель-логопед</a:t>
            </a:r>
          </a:p>
          <a:p>
            <a:r>
              <a:rPr lang="ru-RU" sz="2800" dirty="0" smtClean="0"/>
              <a:t>Педагог-психолог</a:t>
            </a:r>
          </a:p>
          <a:p>
            <a:r>
              <a:rPr lang="ru-RU" sz="2800" dirty="0" smtClean="0"/>
              <a:t>Социальный педагог</a:t>
            </a:r>
          </a:p>
          <a:p>
            <a:r>
              <a:rPr lang="ru-RU" sz="2800" dirty="0" smtClean="0"/>
              <a:t>Для старших классов – учителя-предметники</a:t>
            </a:r>
          </a:p>
          <a:p>
            <a:r>
              <a:rPr lang="ru-RU" sz="2800" dirty="0" smtClean="0"/>
              <a:t>Приглашённые специалисты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54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614" y="197476"/>
            <a:ext cx="8925059" cy="132080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психолога общеобразовательной школы: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6275" y="1518276"/>
            <a:ext cx="10437134" cy="5608749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400" dirty="0"/>
              <a:t>проведение комплексной диагностики познавательной и  эмоциональной сфер детей с ОВЗ;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составление индивидуального плана психолого-социальной коррекции по результатам диагностики;</a:t>
            </a:r>
          </a:p>
          <a:p>
            <a:r>
              <a:rPr lang="ru-RU" sz="2400" dirty="0" smtClean="0"/>
              <a:t> проведение </a:t>
            </a:r>
            <a:r>
              <a:rPr lang="ru-RU" sz="2400" dirty="0"/>
              <a:t>занятий по развитию эмоциональной сферы;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оказание психологической помощи в конфликтных ситуациях;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проведение </a:t>
            </a:r>
            <a:r>
              <a:rPr lang="ru-RU" sz="2400" dirty="0" err="1"/>
              <a:t>психо</a:t>
            </a:r>
            <a:r>
              <a:rPr lang="ru-RU" sz="2400" dirty="0"/>
              <a:t>-коррекционной работы в классе, способствующей толерантности на основе идей взаимопомощи и заботы;</a:t>
            </a:r>
          </a:p>
          <a:p>
            <a:r>
              <a:rPr lang="ru-RU" sz="2400" dirty="0" smtClean="0"/>
              <a:t>осуществление </a:t>
            </a:r>
            <a:r>
              <a:rPr lang="ru-RU" sz="2400" dirty="0"/>
              <a:t>контакта с педагогами (проведение консультаций, тренингов);</a:t>
            </a:r>
          </a:p>
          <a:p>
            <a:r>
              <a:rPr lang="ru-RU" sz="2400" dirty="0" smtClean="0"/>
              <a:t>индивидуальное </a:t>
            </a:r>
            <a:r>
              <a:rPr lang="ru-RU" sz="2400" dirty="0"/>
              <a:t>консультирование родителей детей с ОВЗ.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8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002" y="236113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логопеда общеобразовательной школы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6913"/>
            <a:ext cx="9587128" cy="4959797"/>
          </a:xfrm>
        </p:spPr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проведение диагностики речи детей с ОВЗ</a:t>
            </a:r>
            <a:r>
              <a:rPr lang="ru-RU" sz="2800" dirty="0" smtClean="0"/>
              <a:t>;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 smtClean="0"/>
              <a:t> </a:t>
            </a:r>
            <a:r>
              <a:rPr lang="ru-RU" sz="2800" dirty="0"/>
              <a:t>составление индивидуального плана </a:t>
            </a:r>
            <a:r>
              <a:rPr lang="ru-RU" sz="2800" dirty="0" err="1" smtClean="0"/>
              <a:t>коррекционно</a:t>
            </a:r>
            <a:r>
              <a:rPr lang="ru-RU" sz="2800" dirty="0" smtClean="0"/>
              <a:t>–развивающих </a:t>
            </a:r>
            <a:r>
              <a:rPr lang="ru-RU" sz="2800" dirty="0"/>
              <a:t>занятий в зависимости от основного заболевания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3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Функции классного руководителя в общеобразовательной школе: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1068198" cy="4697411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способствование нахождению полноценного контакта между учащимися;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реализация принципа толерантности на практике;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участие в составлении индивидуального образовательного маршрута;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осуществление контакта со специалистами, работающими с детьми, имеющими ОВЗ по данному нарушению;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претворение в жизнь рекомендаций специалистов в отношении построения работы с детьми, имеющими ОВЗ;</a:t>
            </a:r>
          </a:p>
          <a:p>
            <a:r>
              <a:rPr lang="ru-RU" sz="2800" dirty="0" smtClean="0"/>
              <a:t>сотрудничество </a:t>
            </a:r>
            <a:r>
              <a:rPr lang="ru-RU" sz="2800" dirty="0"/>
              <a:t>с родителями детей, имеющими ОВЗ.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5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779</Words>
  <Application>Microsoft Office PowerPoint</Application>
  <PresentationFormat>Произвольный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Презентация PowerPoint</vt:lpstr>
      <vt:lpstr>Дети с ограниченными возможностями здоровья  (ОВЗ)</vt:lpstr>
      <vt:lpstr>Принципы инклюзивного образования:</vt:lpstr>
      <vt:lpstr>Презентация PowerPoint</vt:lpstr>
      <vt:lpstr>Школьный психолого-педагогический консилиум</vt:lpstr>
      <vt:lpstr>Состав школьного психолого-педагогического консилиума: </vt:lpstr>
      <vt:lpstr>Функции психолога общеобразовательной школы: </vt:lpstr>
      <vt:lpstr>Функции логопеда общеобразовательной школы:  </vt:lpstr>
      <vt:lpstr>Функции классного руководителя в общеобразовательной школе:</vt:lpstr>
      <vt:lpstr>Функции специалистов ГБОУ ЦДК:</vt:lpstr>
      <vt:lpstr>Функции специалистов из образовательных организаций, обучающих детей с ОВЗ:</vt:lpstr>
      <vt:lpstr>Функции родителей:</vt:lpstr>
      <vt:lpstr>Организационные основы инклюзивного обучения детей с ОВЗ:</vt:lpstr>
      <vt:lpstr>Презентация PowerPoint</vt:lpstr>
      <vt:lpstr>ГБОУ ЦДК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Common</dc:creator>
  <cp:lastModifiedBy>admin</cp:lastModifiedBy>
  <cp:revision>13</cp:revision>
  <dcterms:created xsi:type="dcterms:W3CDTF">2015-02-24T17:36:04Z</dcterms:created>
  <dcterms:modified xsi:type="dcterms:W3CDTF">2015-02-26T07:15:58Z</dcterms:modified>
</cp:coreProperties>
</file>