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22" autoAdjust="0"/>
    <p:restoredTop sz="94660" autoAdjust="0"/>
  </p:normalViewPr>
  <p:slideViewPr>
    <p:cSldViewPr>
      <p:cViewPr varScale="1">
        <p:scale>
          <a:sx n="117" d="100"/>
          <a:sy n="117" d="100"/>
        </p:scale>
        <p:origin x="-145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C71EC6-210F-42DE-9C53-41977AD35B3D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-1670" y="-243408"/>
            <a:ext cx="9143999" cy="345638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/>
                <a:latin typeface="Times New Roman"/>
                <a:ea typeface="Calibri"/>
              </a:rPr>
              <a:t/>
            </a:r>
            <a:br>
              <a:rPr lang="ru-RU" dirty="0" smtClean="0">
                <a:effectLst/>
                <a:latin typeface="Times New Roman"/>
                <a:ea typeface="Calibri"/>
              </a:rPr>
            </a:br>
            <a:r>
              <a:rPr lang="ru-RU" dirty="0">
                <a:effectLst/>
                <a:latin typeface="Times New Roman"/>
                <a:ea typeface="Calibri"/>
              </a:rPr>
              <a:t/>
            </a:r>
            <a:br>
              <a:rPr lang="ru-RU" dirty="0">
                <a:effectLst/>
                <a:latin typeface="Times New Roman"/>
                <a:ea typeface="Calibri"/>
              </a:rPr>
            </a:br>
            <a:r>
              <a:rPr lang="ru-RU" dirty="0" smtClean="0">
                <a:effectLst/>
                <a:latin typeface="Times New Roman"/>
                <a:ea typeface="Calibri"/>
              </a:rPr>
              <a:t/>
            </a:r>
            <a:br>
              <a:rPr lang="ru-RU" dirty="0" smtClean="0">
                <a:effectLst/>
                <a:latin typeface="Times New Roman"/>
                <a:ea typeface="Calibri"/>
              </a:rPr>
            </a:br>
            <a:r>
              <a:rPr lang="ru-RU" b="1" dirty="0" smtClean="0">
                <a:effectLst/>
                <a:latin typeface="Times New Roman"/>
                <a:ea typeface="Calibri"/>
              </a:rPr>
              <a:t>Возможности </a:t>
            </a:r>
            <a:r>
              <a:rPr lang="ru-RU" b="1" dirty="0">
                <a:effectLst/>
                <a:latin typeface="Times New Roman"/>
                <a:ea typeface="Calibri"/>
              </a:rPr>
              <a:t>инклюзии для детей с нарушением слуха и после </a:t>
            </a:r>
            <a:r>
              <a:rPr lang="ru-RU" b="1" dirty="0" err="1">
                <a:effectLst/>
                <a:latin typeface="Times New Roman"/>
                <a:ea typeface="Calibri"/>
              </a:rPr>
              <a:t>кохлеарной</a:t>
            </a:r>
            <a:r>
              <a:rPr lang="ru-RU" b="1" dirty="0">
                <a:effectLst/>
                <a:latin typeface="Times New Roman"/>
                <a:ea typeface="Calibri"/>
              </a:rPr>
              <a:t> имплантации</a:t>
            </a:r>
            <a:endParaRPr lang="ru-RU" b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195736" y="4077072"/>
            <a:ext cx="6588224" cy="1584176"/>
          </a:xfrm>
        </p:spPr>
        <p:txBody>
          <a:bodyPr>
            <a:normAutofit fontScale="62500" lnSpcReduction="20000"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 err="1">
                <a:latin typeface="Times New Roman"/>
                <a:ea typeface="Calibri"/>
                <a:cs typeface="Times New Roman"/>
              </a:rPr>
              <a:t>Юрисова</a:t>
            </a:r>
            <a:r>
              <a:rPr lang="ru-RU" sz="4400" b="1" dirty="0">
                <a:latin typeface="Times New Roman"/>
                <a:ea typeface="Calibri"/>
                <a:cs typeface="Times New Roman"/>
              </a:rPr>
              <a:t> В. В., </a:t>
            </a:r>
            <a:r>
              <a:rPr lang="ru-RU" sz="4400" b="1" dirty="0" smtClean="0">
                <a:latin typeface="Times New Roman"/>
                <a:ea typeface="Calibri"/>
                <a:cs typeface="Times New Roman"/>
              </a:rPr>
              <a:t>учитель-дефектолог </a:t>
            </a: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 smtClean="0">
                <a:latin typeface="Times New Roman"/>
                <a:ea typeface="Calibri"/>
                <a:cs typeface="Times New Roman"/>
              </a:rPr>
              <a:t>(сурдопедагог) ГБОУ </a:t>
            </a:r>
            <a:r>
              <a:rPr lang="ru-RU" sz="4400" b="1" dirty="0">
                <a:latin typeface="Times New Roman"/>
                <a:ea typeface="Calibri"/>
                <a:cs typeface="Times New Roman"/>
              </a:rPr>
              <a:t>ЦДК СПб</a:t>
            </a:r>
            <a:endParaRPr lang="ru-RU" sz="4400" b="1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8722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Инклюзия</a:t>
            </a:r>
            <a:r>
              <a:rPr lang="ru-RU" sz="4000" dirty="0" smtClean="0"/>
              <a:t> – процесс вовлечения ребёнка с ОВЗ и детей с особыми образовательными потребностями в единую общеобразовательную среду, подготовленную к нуждам каждого конкретного ребёнка.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355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0"/>
            <a:ext cx="7756263" cy="1054250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b="1" i="1" dirty="0" smtClean="0"/>
              <a:t>Инклюзия </a:t>
            </a:r>
            <a:r>
              <a:rPr lang="ru-RU" b="1" i="1" dirty="0"/>
              <a:t>предполагает: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" y="1124744"/>
            <a:ext cx="9144000" cy="5733257"/>
          </a:xfrm>
        </p:spPr>
        <p:txBody>
          <a:bodyPr>
            <a:normAutofit/>
          </a:bodyPr>
          <a:lstStyle/>
          <a:p>
            <a:r>
              <a:rPr lang="ru-RU" sz="2200" b="1" dirty="0"/>
              <a:t>- создание специальных условий в общеобразовательных школах</a:t>
            </a:r>
            <a:r>
              <a:rPr lang="ru-RU" sz="2200" b="1" dirty="0" smtClean="0"/>
              <a:t>,</a:t>
            </a:r>
          </a:p>
          <a:p>
            <a:pPr marL="0" indent="0">
              <a:buNone/>
            </a:pPr>
            <a:endParaRPr lang="ru-RU" sz="2200" b="1" dirty="0"/>
          </a:p>
          <a:p>
            <a:r>
              <a:rPr lang="ru-RU" sz="2200" b="1" dirty="0"/>
              <a:t>- создание гибкой общеобразовательной адаптивной среды</a:t>
            </a:r>
            <a:r>
              <a:rPr lang="ru-RU" sz="2200" b="1" dirty="0" smtClean="0"/>
              <a:t>,</a:t>
            </a:r>
          </a:p>
          <a:p>
            <a:pPr marL="0" indent="0">
              <a:buNone/>
            </a:pPr>
            <a:endParaRPr lang="ru-RU" sz="2200" b="1" dirty="0"/>
          </a:p>
          <a:p>
            <a:r>
              <a:rPr lang="ru-RU" sz="2200" b="1" dirty="0"/>
              <a:t>- возможность предоставления </a:t>
            </a:r>
            <a:r>
              <a:rPr lang="ru-RU" sz="2200" b="1" dirty="0" smtClean="0"/>
              <a:t>психолого-педагогической </a:t>
            </a:r>
            <a:r>
              <a:rPr lang="ru-RU" sz="2200" b="1" dirty="0"/>
              <a:t>поддержки профильными специалистами</a:t>
            </a:r>
            <a:r>
              <a:rPr lang="ru-RU" sz="2200" b="1" dirty="0" smtClean="0"/>
              <a:t>,</a:t>
            </a:r>
          </a:p>
          <a:p>
            <a:pPr marL="0" indent="0">
              <a:buNone/>
            </a:pPr>
            <a:endParaRPr lang="ru-RU" sz="2200" b="1" dirty="0"/>
          </a:p>
          <a:p>
            <a:r>
              <a:rPr lang="ru-RU" sz="2200" b="1" dirty="0"/>
              <a:t>- подготовку ученического, педагогического и родительского коллективов к принятию детей с ОВЗ</a:t>
            </a:r>
            <a:r>
              <a:rPr lang="ru-RU" sz="2200" b="1" dirty="0" smtClean="0"/>
              <a:t>,</a:t>
            </a:r>
          </a:p>
          <a:p>
            <a:pPr marL="0" indent="0">
              <a:buNone/>
            </a:pPr>
            <a:endParaRPr lang="ru-RU" sz="2200" b="1" dirty="0"/>
          </a:p>
          <a:p>
            <a:r>
              <a:rPr lang="ru-RU" sz="2200" b="1" dirty="0"/>
              <a:t>- формирование в обществе навыков терпимости, толерантности, милосердия.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4465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72816"/>
          </a:xfrm>
        </p:spPr>
        <p:txBody>
          <a:bodyPr>
            <a:normAutofit fontScale="90000"/>
          </a:bodyPr>
          <a:lstStyle/>
          <a:p>
            <a:r>
              <a:rPr lang="ru-RU" sz="3200" i="1" dirty="0" smtClean="0"/>
              <a:t/>
            </a:r>
            <a:br>
              <a:rPr lang="ru-RU" sz="3200" i="1" dirty="0" smtClean="0"/>
            </a:br>
            <a:r>
              <a:rPr lang="ru-RU" sz="3600" b="1" i="1" dirty="0" smtClean="0"/>
              <a:t>Общая </a:t>
            </a:r>
            <a:r>
              <a:rPr lang="ru-RU" sz="3600" b="1" i="1" dirty="0"/>
              <a:t>характеристика речи </a:t>
            </a:r>
            <a:r>
              <a:rPr lang="ru-RU" sz="3600" b="1" i="1" dirty="0" smtClean="0"/>
              <a:t>детей, которым </a:t>
            </a:r>
            <a:r>
              <a:rPr lang="ru-RU" sz="3600" b="1" i="1" dirty="0"/>
              <a:t>показано инклюзивное обучение</a:t>
            </a:r>
            <a:r>
              <a:rPr lang="ru-RU" sz="3600" b="1" dirty="0"/>
              <a:t>:</a:t>
            </a:r>
            <a:br>
              <a:rPr lang="ru-RU" sz="3600" b="1" dirty="0"/>
            </a:br>
            <a:endParaRPr lang="ru-RU" sz="3600" b="1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916832"/>
            <a:ext cx="9143999" cy="4941167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b="1" dirty="0"/>
              <a:t>Накоплен запас обиходно-разговорных слов, достаточных для речевого общения.</a:t>
            </a:r>
          </a:p>
          <a:p>
            <a:pPr lvl="0"/>
            <a:r>
              <a:rPr lang="ru-RU" b="1" dirty="0"/>
              <a:t>Достаточно точно воспроизводит </a:t>
            </a:r>
            <a:r>
              <a:rPr lang="ru-RU" b="1" dirty="0" err="1"/>
              <a:t>звуко</a:t>
            </a:r>
            <a:r>
              <a:rPr lang="ru-RU" b="1" dirty="0"/>
              <a:t>-буквенный состав этих слов.</a:t>
            </a:r>
          </a:p>
          <a:p>
            <a:pPr lvl="0"/>
            <a:r>
              <a:rPr lang="ru-RU" b="1" dirty="0" smtClean="0"/>
              <a:t>Умеет </a:t>
            </a:r>
            <a:r>
              <a:rPr lang="ru-RU" b="1" dirty="0"/>
              <a:t>соединять слова по законам грамматики и строить синтаксически правильные предложения.</a:t>
            </a:r>
          </a:p>
          <a:p>
            <a:pPr lvl="0"/>
            <a:r>
              <a:rPr lang="ru-RU" b="1" dirty="0"/>
              <a:t>Ребёнку доступно понимание несложных текстов сказок, стихотворений, рассказов.</a:t>
            </a:r>
          </a:p>
          <a:p>
            <a:pPr lvl="0"/>
            <a:r>
              <a:rPr lang="ru-RU" b="1" dirty="0"/>
              <a:t>Ребёнок может сам связно пересказать прочитанное, составить рассказ по картинке, самостоятельно рассказать о событиях собственной жизни.</a:t>
            </a:r>
          </a:p>
          <a:p>
            <a:pPr lvl="0"/>
            <a:r>
              <a:rPr lang="ru-RU" b="1" dirty="0"/>
              <a:t>Речевые умения и навыки позволяют вступать в диалог, отвечать на реплики, задавать вопросы, поддерживать беседу.</a:t>
            </a:r>
          </a:p>
          <a:p>
            <a:pPr lvl="0"/>
            <a:r>
              <a:rPr lang="ru-RU" b="1" dirty="0"/>
              <a:t>Речь внятная, разборчивая.</a:t>
            </a:r>
          </a:p>
          <a:p>
            <a:pPr lvl="0"/>
            <a:r>
              <a:rPr lang="ru-RU" b="1" dirty="0"/>
              <a:t>Ребёнок воспринимает слова собеседника на </a:t>
            </a:r>
            <a:r>
              <a:rPr lang="ru-RU" b="1" dirty="0" err="1"/>
              <a:t>слухо</a:t>
            </a:r>
            <a:r>
              <a:rPr lang="ru-RU" b="1" dirty="0"/>
              <a:t>-зрительной основе.</a:t>
            </a:r>
          </a:p>
          <a:p>
            <a:r>
              <a:rPr lang="ru-RU" b="1" dirty="0"/>
              <a:t>К началу инклюзивного обучения для поступающих в школу детей навык чтения и письма обязателен.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031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" y="0"/>
            <a:ext cx="9144000" cy="6857999"/>
          </a:xfrm>
        </p:spPr>
        <p:txBody>
          <a:bodyPr>
            <a:normAutofit/>
          </a:bodyPr>
          <a:lstStyle/>
          <a:p>
            <a:r>
              <a:rPr lang="ru-RU" sz="3200" u="sng" dirty="0"/>
              <a:t>Выбор</a:t>
            </a:r>
            <a:r>
              <a:rPr lang="ru-RU" sz="3200" dirty="0"/>
              <a:t> образовательного маршрута детей с нарушением слуха и детей после </a:t>
            </a:r>
            <a:r>
              <a:rPr lang="ru-RU" sz="3200" dirty="0" err="1"/>
              <a:t>кохлеарной</a:t>
            </a:r>
            <a:r>
              <a:rPr lang="ru-RU" sz="3200" dirty="0"/>
              <a:t> имплантации </a:t>
            </a:r>
            <a:r>
              <a:rPr lang="ru-RU" sz="3200" u="sng" dirty="0"/>
              <a:t>зависит</a:t>
            </a:r>
            <a:r>
              <a:rPr lang="ru-RU" sz="3200" dirty="0"/>
              <a:t> от точности </a:t>
            </a:r>
            <a:r>
              <a:rPr lang="ru-RU" sz="3200" u="sng" dirty="0"/>
              <a:t>его актуального социально-психологического статуса</a:t>
            </a:r>
            <a:r>
              <a:rPr lang="ru-RU" sz="3200" dirty="0" smtClean="0"/>
              <a:t>.</a:t>
            </a:r>
          </a:p>
          <a:p>
            <a:pPr marL="0" indent="0">
              <a:buNone/>
            </a:pPr>
            <a:endParaRPr lang="ru-RU" sz="3200" dirty="0"/>
          </a:p>
          <a:p>
            <a:r>
              <a:rPr lang="ru-RU" sz="3200" b="1" i="1" dirty="0"/>
              <a:t>Важными ориентирами при этом становятся</a:t>
            </a:r>
            <a:r>
              <a:rPr lang="ru-RU" sz="3200" b="1" dirty="0"/>
              <a:t>: </a:t>
            </a:r>
            <a:endParaRPr lang="ru-RU" sz="3200" b="1" dirty="0" smtClean="0"/>
          </a:p>
          <a:p>
            <a:r>
              <a:rPr lang="ru-RU" sz="3200" dirty="0" smtClean="0"/>
              <a:t>1</a:t>
            </a:r>
            <a:r>
              <a:rPr lang="ru-RU" sz="3200" dirty="0"/>
              <a:t>) степень сближения развития ребёнка с возрастной </a:t>
            </a:r>
            <a:r>
              <a:rPr lang="ru-RU" sz="3200" dirty="0" smtClean="0"/>
              <a:t>нормой; </a:t>
            </a:r>
          </a:p>
          <a:p>
            <a:r>
              <a:rPr lang="ru-RU" sz="3200" dirty="0" smtClean="0"/>
              <a:t>2</a:t>
            </a:r>
            <a:r>
              <a:rPr lang="ru-RU" sz="3200" dirty="0"/>
              <a:t>) оценка перспективы дальнейшего сближения в разных условиях обучения.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4485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496" y="3557"/>
            <a:ext cx="9108504" cy="905163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Варианты статуса:</a:t>
            </a:r>
            <a:endParaRPr lang="ru-RU" b="1" i="1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" y="908720"/>
            <a:ext cx="9144000" cy="5949279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u="sng" dirty="0"/>
              <a:t>Приближающийся</a:t>
            </a:r>
            <a:r>
              <a:rPr lang="ru-RU" dirty="0"/>
              <a:t> к </a:t>
            </a:r>
            <a:r>
              <a:rPr lang="ru-RU" u="sng" dirty="0"/>
              <a:t>возрастной норме</a:t>
            </a:r>
            <a:r>
              <a:rPr lang="ru-RU" dirty="0"/>
              <a:t> и готовый к вхождению в общеобразовательную среду </a:t>
            </a:r>
            <a:r>
              <a:rPr lang="ru-RU" u="sng" dirty="0"/>
              <a:t>при минимальной специальной поддержке</a:t>
            </a:r>
            <a:r>
              <a:rPr lang="ru-RU" dirty="0"/>
              <a:t>.</a:t>
            </a:r>
          </a:p>
          <a:p>
            <a:pPr lvl="0"/>
            <a:r>
              <a:rPr lang="ru-RU" dirty="0"/>
              <a:t>Ещё не приблизившийся, но имеющий </a:t>
            </a:r>
            <a:r>
              <a:rPr lang="ru-RU" u="sng" dirty="0"/>
              <a:t>перспективу благополучного дальнейшего развития</a:t>
            </a:r>
            <a:r>
              <a:rPr lang="ru-RU" dirty="0"/>
              <a:t> и приближения к норме в обычной среде при постоянном наблюдении и систематической специальной сурдопедагогической поддержке.</a:t>
            </a:r>
          </a:p>
          <a:p>
            <a:pPr lvl="0"/>
            <a:r>
              <a:rPr lang="ru-RU" dirty="0"/>
              <a:t>Не приблизившийся к возрастной норме и </a:t>
            </a:r>
            <a:r>
              <a:rPr lang="ru-RU" u="sng" dirty="0"/>
              <a:t>не </a:t>
            </a:r>
            <a:r>
              <a:rPr lang="ru-RU" u="sng" dirty="0" smtClean="0"/>
              <a:t>имеющий </a:t>
            </a:r>
            <a:r>
              <a:rPr lang="ru-RU" u="sng" dirty="0"/>
              <a:t>перспективы сближения с нормой</a:t>
            </a:r>
            <a:r>
              <a:rPr lang="ru-RU" dirty="0"/>
              <a:t> в обычной среде даже при постоянном наблюдении и специальной </a:t>
            </a:r>
            <a:r>
              <a:rPr lang="ru-RU" dirty="0" err="1"/>
              <a:t>сурдологической</a:t>
            </a:r>
            <a:r>
              <a:rPr lang="ru-RU" dirty="0"/>
              <a:t> поддержке.</a:t>
            </a:r>
          </a:p>
          <a:p>
            <a:pPr lvl="0"/>
            <a:r>
              <a:rPr lang="ru-RU" dirty="0"/>
              <a:t>Развитие ребёнка не приближается к возрастной норме и </a:t>
            </a:r>
            <a:r>
              <a:rPr lang="ru-RU" u="sng" dirty="0"/>
              <a:t>перспектива маловероятна даже при систематической и максимальной специальной помощи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7144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b="1" i="1" dirty="0" smtClean="0"/>
              <a:t>Рекомендации </a:t>
            </a:r>
            <a:r>
              <a:rPr lang="ru-RU" b="1" i="1" dirty="0"/>
              <a:t>учителю</a:t>
            </a:r>
            <a:r>
              <a:rPr lang="ru-RU" b="1" dirty="0"/>
              <a:t>: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" y="764704"/>
            <a:ext cx="9144000" cy="6093295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sz="3200" b="1" dirty="0"/>
              <a:t>Учитель должен знать о состоянии слуха ребёнка, его слуховых возможностях (изучить мед. документы).</a:t>
            </a:r>
          </a:p>
          <a:p>
            <a:pPr lvl="0"/>
            <a:r>
              <a:rPr lang="ru-RU" sz="3200" b="1" dirty="0"/>
              <a:t>В зависимости от этого определить, где нужно посадить ребёнка в классе (например, 1-2 парта предпочтительнее).</a:t>
            </a:r>
          </a:p>
          <a:p>
            <a:pPr lvl="0"/>
            <a:r>
              <a:rPr lang="ru-RU" sz="3200" b="1" dirty="0"/>
              <a:t>Иметь представление о специфике речевого развития детей с нарушенным слухом и детей после </a:t>
            </a:r>
            <a:r>
              <a:rPr lang="ru-RU" sz="3200" b="1" dirty="0" err="1"/>
              <a:t>кохлеарной</a:t>
            </a:r>
            <a:r>
              <a:rPr lang="ru-RU" sz="3200" b="1" dirty="0"/>
              <a:t> имплантации (читать специальную литературу).</a:t>
            </a:r>
          </a:p>
          <a:p>
            <a:pPr lvl="0"/>
            <a:r>
              <a:rPr lang="ru-RU" sz="3200" b="1" dirty="0"/>
              <a:t>Необходимо проводить словарную работу, по возможности используя иллюстративный материал (например, конкретный).</a:t>
            </a:r>
          </a:p>
          <a:p>
            <a:pPr lvl="0"/>
            <a:r>
              <a:rPr lang="ru-RU" sz="3200" b="1" dirty="0"/>
              <a:t>По возможности давать опережающие </a:t>
            </a:r>
            <a:r>
              <a:rPr lang="ru-RU" sz="3200" b="1" dirty="0" smtClean="0"/>
              <a:t>домашние </a:t>
            </a:r>
            <a:r>
              <a:rPr lang="ru-RU" sz="3200" b="1" dirty="0"/>
              <a:t>задания, чтобы ребёнок при объяснении нового материала был готов к восприятию терминологии. Необходимо убедиться, что ребёнок понял значения слов.</a:t>
            </a:r>
          </a:p>
          <a:p>
            <a:pPr lvl="0"/>
            <a:r>
              <a:rPr lang="ru-RU" sz="3200" b="1" dirty="0"/>
              <a:t>Поддерживать тесную связь </a:t>
            </a:r>
            <a:r>
              <a:rPr lang="ru-RU" sz="3200" b="1" dirty="0" smtClean="0"/>
              <a:t>с </a:t>
            </a:r>
            <a:r>
              <a:rPr lang="ru-RU" sz="3200" b="1" dirty="0"/>
              <a:t>родителями, т. к. </a:t>
            </a:r>
            <a:r>
              <a:rPr lang="ru-RU" sz="3200" b="1" dirty="0" smtClean="0"/>
              <a:t>естественными </a:t>
            </a:r>
            <a:r>
              <a:rPr lang="ru-RU" sz="3200" b="1" dirty="0"/>
              <a:t>и лучшими учителями развития родного языка являются родные и близкие (память, внимание, мышление). </a:t>
            </a:r>
          </a:p>
          <a:p>
            <a:r>
              <a:rPr lang="ru-RU" sz="3200" b="1" dirty="0"/>
              <a:t>Учитель должен при объяснении нового </a:t>
            </a:r>
            <a:r>
              <a:rPr lang="ru-RU" sz="3200" b="1"/>
              <a:t>материала </a:t>
            </a:r>
            <a:r>
              <a:rPr lang="ru-RU" sz="3200" b="1" smtClean="0"/>
              <a:t>находиться </a:t>
            </a:r>
            <a:r>
              <a:rPr lang="ru-RU" sz="3200" b="1" dirty="0"/>
              <a:t>спереди или со стороны лучше слышащего уха или </a:t>
            </a:r>
            <a:r>
              <a:rPr lang="ru-RU" sz="3200" b="1" dirty="0" err="1"/>
              <a:t>импланта</a:t>
            </a:r>
            <a:r>
              <a:rPr lang="ru-RU" sz="3200" b="1" dirty="0"/>
              <a:t>.</a:t>
            </a:r>
          </a:p>
          <a:p>
            <a:r>
              <a:rPr lang="ru-RU" sz="3200" b="1" dirty="0"/>
              <a:t>Говорить надо отчётливо артикулируя, повторяя ключевые слова и фразы.    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3573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401866"/>
          </a:xfrm>
        </p:spPr>
        <p:txBody>
          <a:bodyPr>
            <a:normAutofit/>
          </a:bodyPr>
          <a:lstStyle/>
          <a:p>
            <a:r>
              <a:rPr lang="ru-RU" sz="6000" b="1" i="1" dirty="0" smtClean="0"/>
              <a:t>Благодарю за внимание</a:t>
            </a:r>
            <a:endParaRPr lang="ru-RU" sz="6000" b="1" i="1" dirty="0"/>
          </a:p>
        </p:txBody>
      </p:sp>
    </p:spTree>
    <p:extLst>
      <p:ext uri="{BB962C8B-B14F-4D97-AF65-F5344CB8AC3E}">
        <p14:creationId xmlns:p14="http://schemas.microsoft.com/office/powerpoint/2010/main" val="38003267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18</TotalTime>
  <Words>484</Words>
  <Application>Microsoft Office PowerPoint</Application>
  <PresentationFormat>Экран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Яркая</vt:lpstr>
      <vt:lpstr>   Возможности инклюзии для детей с нарушением слуха и после кохлеарной имплантации</vt:lpstr>
      <vt:lpstr>Презентация PowerPoint</vt:lpstr>
      <vt:lpstr> Инклюзия предполагает: </vt:lpstr>
      <vt:lpstr> Общая характеристика речи детей, которым показано инклюзивное обучение: </vt:lpstr>
      <vt:lpstr>Презентация PowerPoint</vt:lpstr>
      <vt:lpstr>Варианты статуса:</vt:lpstr>
      <vt:lpstr> Рекомендации учителю: </vt:lpstr>
      <vt:lpstr>Благодарю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Возможности инклюзии для детей с нарушением слуха и после кохлеарной имплантации</dc:title>
  <dc:creator>Надежда</dc:creator>
  <cp:lastModifiedBy>admin</cp:lastModifiedBy>
  <cp:revision>7</cp:revision>
  <dcterms:created xsi:type="dcterms:W3CDTF">2015-02-23T18:32:51Z</dcterms:created>
  <dcterms:modified xsi:type="dcterms:W3CDTF">2015-02-25T13:55:04Z</dcterms:modified>
</cp:coreProperties>
</file>