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9" r:id="rId1"/>
  </p:sldMasterIdLst>
  <p:sldIdLst>
    <p:sldId id="286" r:id="rId2"/>
    <p:sldId id="304" r:id="rId3"/>
    <p:sldId id="306" r:id="rId4"/>
    <p:sldId id="307" r:id="rId5"/>
    <p:sldId id="322" r:id="rId6"/>
    <p:sldId id="309" r:id="rId7"/>
    <p:sldId id="308" r:id="rId8"/>
    <p:sldId id="311" r:id="rId9"/>
    <p:sldId id="314" r:id="rId10"/>
    <p:sldId id="316" r:id="rId11"/>
    <p:sldId id="313" r:id="rId12"/>
    <p:sldId id="318" r:id="rId13"/>
    <p:sldId id="320" r:id="rId14"/>
    <p:sldId id="319" r:id="rId15"/>
    <p:sldId id="290" r:id="rId16"/>
    <p:sldId id="310" r:id="rId17"/>
    <p:sldId id="321"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08" autoAdjust="0"/>
    <p:restoredTop sz="94660"/>
  </p:normalViewPr>
  <p:slideViewPr>
    <p:cSldViewPr>
      <p:cViewPr varScale="1">
        <p:scale>
          <a:sx n="110" d="100"/>
          <a:sy n="110" d="100"/>
        </p:scale>
        <p:origin x="-163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C9E59565-F431-4171-B7A5-65612F89CB17}" type="datetimeFigureOut">
              <a:rPr lang="ru-RU" smtClean="0"/>
              <a:pPr/>
              <a:t>26.02.2015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E8F28D7-74D4-48FA-A772-CCFBE824CBE9}" type="slidenum">
              <a:rPr lang="ru-RU" smtClean="0"/>
              <a:pPr/>
              <a:t>‹#›</a:t>
            </a:fld>
            <a:endParaRPr lang="ru-RU"/>
          </a:p>
        </p:txBody>
      </p:sp>
    </p:spTree>
    <p:extLst>
      <p:ext uri="{BB962C8B-B14F-4D97-AF65-F5344CB8AC3E}">
        <p14:creationId xmlns:p14="http://schemas.microsoft.com/office/powerpoint/2010/main" val="3753201777"/>
      </p:ext>
    </p:extLst>
  </p:cSld>
  <p:clrMapOvr>
    <a:masterClrMapping/>
  </p:clrMapOvr>
  <p:transition spd="med">
    <p:diamon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9E59565-F431-4171-B7A5-65612F89CB17}" type="datetimeFigureOut">
              <a:rPr lang="ru-RU" smtClean="0"/>
              <a:pPr/>
              <a:t>26.02.2015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E8F28D7-74D4-48FA-A772-CCFBE824CBE9}" type="slidenum">
              <a:rPr lang="ru-RU" smtClean="0"/>
              <a:pPr/>
              <a:t>‹#›</a:t>
            </a:fld>
            <a:endParaRPr lang="ru-RU"/>
          </a:p>
        </p:txBody>
      </p:sp>
    </p:spTree>
    <p:extLst>
      <p:ext uri="{BB962C8B-B14F-4D97-AF65-F5344CB8AC3E}">
        <p14:creationId xmlns:p14="http://schemas.microsoft.com/office/powerpoint/2010/main" val="105877638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9E59565-F431-4171-B7A5-65612F89CB17}" type="datetimeFigureOut">
              <a:rPr lang="ru-RU" smtClean="0"/>
              <a:pPr/>
              <a:t>26.02.2015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E8F28D7-74D4-48FA-A772-CCFBE824CBE9}" type="slidenum">
              <a:rPr lang="ru-RU" smtClean="0"/>
              <a:pPr/>
              <a:t>‹#›</a:t>
            </a:fld>
            <a:endParaRPr lang="ru-R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3714256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9E59565-F431-4171-B7A5-65612F89CB17}" type="datetimeFigureOut">
              <a:rPr lang="ru-RU" smtClean="0"/>
              <a:pPr/>
              <a:t>26.02.2015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E8F28D7-74D4-48FA-A772-CCFBE824CBE9}" type="slidenum">
              <a:rPr lang="ru-RU" smtClean="0"/>
              <a:pPr/>
              <a:t>‹#›</a:t>
            </a:fld>
            <a:endParaRPr lang="ru-RU"/>
          </a:p>
        </p:txBody>
      </p:sp>
    </p:spTree>
    <p:extLst>
      <p:ext uri="{BB962C8B-B14F-4D97-AF65-F5344CB8AC3E}">
        <p14:creationId xmlns:p14="http://schemas.microsoft.com/office/powerpoint/2010/main" val="157458459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9E59565-F431-4171-B7A5-65612F89CB17}" type="datetimeFigureOut">
              <a:rPr lang="ru-RU" smtClean="0"/>
              <a:pPr/>
              <a:t>26.02.2015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E8F28D7-74D4-48FA-A772-CCFBE824CBE9}" type="slidenum">
              <a:rPr lang="ru-RU" smtClean="0"/>
              <a:pPr/>
              <a:t>‹#›</a:t>
            </a:fld>
            <a:endParaRPr lang="ru-R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874673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9E59565-F431-4171-B7A5-65612F89CB17}" type="datetimeFigureOut">
              <a:rPr lang="ru-RU" smtClean="0"/>
              <a:pPr/>
              <a:t>26.02.2015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E8F28D7-74D4-48FA-A772-CCFBE824CBE9}" type="slidenum">
              <a:rPr lang="ru-RU" smtClean="0"/>
              <a:pPr/>
              <a:t>‹#›</a:t>
            </a:fld>
            <a:endParaRPr lang="ru-RU"/>
          </a:p>
        </p:txBody>
      </p:sp>
    </p:spTree>
    <p:extLst>
      <p:ext uri="{BB962C8B-B14F-4D97-AF65-F5344CB8AC3E}">
        <p14:creationId xmlns:p14="http://schemas.microsoft.com/office/powerpoint/2010/main" val="203640700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9E59565-F431-4171-B7A5-65612F89CB17}" type="datetimeFigureOut">
              <a:rPr lang="ru-RU" smtClean="0"/>
              <a:pPr/>
              <a:t>26.02.2015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E8F28D7-74D4-48FA-A772-CCFBE824CBE9}" type="slidenum">
              <a:rPr lang="ru-RU" smtClean="0"/>
              <a:pPr/>
              <a:t>‹#›</a:t>
            </a:fld>
            <a:endParaRPr lang="ru-RU"/>
          </a:p>
        </p:txBody>
      </p:sp>
    </p:spTree>
    <p:extLst>
      <p:ext uri="{BB962C8B-B14F-4D97-AF65-F5344CB8AC3E}">
        <p14:creationId xmlns:p14="http://schemas.microsoft.com/office/powerpoint/2010/main" val="3210644165"/>
      </p:ext>
    </p:extLst>
  </p:cSld>
  <p:clrMapOvr>
    <a:masterClrMapping/>
  </p:clrMapOvr>
  <p:transition spd="med">
    <p:diamond/>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9E59565-F431-4171-B7A5-65612F89CB17}" type="datetimeFigureOut">
              <a:rPr lang="ru-RU" smtClean="0"/>
              <a:pPr/>
              <a:t>26.02.2015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E8F28D7-74D4-48FA-A772-CCFBE824CBE9}" type="slidenum">
              <a:rPr lang="ru-RU" smtClean="0"/>
              <a:pPr/>
              <a:t>‹#›</a:t>
            </a:fld>
            <a:endParaRPr lang="ru-RU"/>
          </a:p>
        </p:txBody>
      </p:sp>
    </p:spTree>
    <p:extLst>
      <p:ext uri="{BB962C8B-B14F-4D97-AF65-F5344CB8AC3E}">
        <p14:creationId xmlns:p14="http://schemas.microsoft.com/office/powerpoint/2010/main" val="352857481"/>
      </p:ext>
    </p:extLst>
  </p:cSld>
  <p:clrMapOvr>
    <a:masterClrMapping/>
  </p:clrMapOvr>
  <p:transition spd="med">
    <p:diamon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9E59565-F431-4171-B7A5-65612F89CB17}" type="datetimeFigureOut">
              <a:rPr lang="ru-RU" smtClean="0"/>
              <a:pPr/>
              <a:t>26.02.2015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E8F28D7-74D4-48FA-A772-CCFBE824CBE9}" type="slidenum">
              <a:rPr lang="ru-RU" smtClean="0"/>
              <a:pPr/>
              <a:t>‹#›</a:t>
            </a:fld>
            <a:endParaRPr lang="ru-RU"/>
          </a:p>
        </p:txBody>
      </p:sp>
    </p:spTree>
    <p:extLst>
      <p:ext uri="{BB962C8B-B14F-4D97-AF65-F5344CB8AC3E}">
        <p14:creationId xmlns:p14="http://schemas.microsoft.com/office/powerpoint/2010/main" val="3498969502"/>
      </p:ext>
    </p:extLst>
  </p:cSld>
  <p:clrMapOvr>
    <a:masterClrMapping/>
  </p:clrMapOvr>
  <p:transition spd="med">
    <p:diamon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9E59565-F431-4171-B7A5-65612F89CB17}" type="datetimeFigureOut">
              <a:rPr lang="ru-RU" smtClean="0"/>
              <a:pPr/>
              <a:t>26.02.2015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E8F28D7-74D4-48FA-A772-CCFBE824CBE9}" type="slidenum">
              <a:rPr lang="ru-RU" smtClean="0"/>
              <a:pPr/>
              <a:t>‹#›</a:t>
            </a:fld>
            <a:endParaRPr lang="ru-RU"/>
          </a:p>
        </p:txBody>
      </p:sp>
    </p:spTree>
    <p:extLst>
      <p:ext uri="{BB962C8B-B14F-4D97-AF65-F5344CB8AC3E}">
        <p14:creationId xmlns:p14="http://schemas.microsoft.com/office/powerpoint/2010/main" val="1182169156"/>
      </p:ext>
    </p:extLst>
  </p:cSld>
  <p:clrMapOvr>
    <a:masterClrMapping/>
  </p:clrMapOvr>
  <p:transition spd="med">
    <p:diamon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C9E59565-F431-4171-B7A5-65612F89CB17}" type="datetimeFigureOut">
              <a:rPr lang="ru-RU" smtClean="0"/>
              <a:pPr/>
              <a:t>26.02.2015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E8F28D7-74D4-48FA-A772-CCFBE824CBE9}" type="slidenum">
              <a:rPr lang="ru-RU" smtClean="0"/>
              <a:pPr/>
              <a:t>‹#›</a:t>
            </a:fld>
            <a:endParaRPr lang="ru-RU"/>
          </a:p>
        </p:txBody>
      </p:sp>
    </p:spTree>
    <p:extLst>
      <p:ext uri="{BB962C8B-B14F-4D97-AF65-F5344CB8AC3E}">
        <p14:creationId xmlns:p14="http://schemas.microsoft.com/office/powerpoint/2010/main" val="3029310577"/>
      </p:ext>
    </p:extLst>
  </p:cSld>
  <p:clrMapOvr>
    <a:masterClrMapping/>
  </p:clrMapOvr>
  <p:transition spd="med">
    <p:diamon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C9E59565-F431-4171-B7A5-65612F89CB17}" type="datetimeFigureOut">
              <a:rPr lang="ru-RU" smtClean="0"/>
              <a:pPr/>
              <a:t>26.02.2015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E8F28D7-74D4-48FA-A772-CCFBE824CBE9}" type="slidenum">
              <a:rPr lang="ru-RU" smtClean="0"/>
              <a:pPr/>
              <a:t>‹#›</a:t>
            </a:fld>
            <a:endParaRPr lang="ru-RU"/>
          </a:p>
        </p:txBody>
      </p:sp>
    </p:spTree>
    <p:extLst>
      <p:ext uri="{BB962C8B-B14F-4D97-AF65-F5344CB8AC3E}">
        <p14:creationId xmlns:p14="http://schemas.microsoft.com/office/powerpoint/2010/main" val="3304271765"/>
      </p:ext>
    </p:extLst>
  </p:cSld>
  <p:clrMapOvr>
    <a:masterClrMapping/>
  </p:clrMapOvr>
  <p:transition spd="med">
    <p:diamon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C9E59565-F431-4171-B7A5-65612F89CB17}" type="datetimeFigureOut">
              <a:rPr lang="ru-RU" smtClean="0"/>
              <a:pPr/>
              <a:t>26.02.2015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E8F28D7-74D4-48FA-A772-CCFBE824CBE9}" type="slidenum">
              <a:rPr lang="ru-RU" smtClean="0"/>
              <a:pPr/>
              <a:t>‹#›</a:t>
            </a:fld>
            <a:endParaRPr lang="ru-RU"/>
          </a:p>
        </p:txBody>
      </p:sp>
    </p:spTree>
    <p:extLst>
      <p:ext uri="{BB962C8B-B14F-4D97-AF65-F5344CB8AC3E}">
        <p14:creationId xmlns:p14="http://schemas.microsoft.com/office/powerpoint/2010/main" val="3075919808"/>
      </p:ext>
    </p:extLst>
  </p:cSld>
  <p:clrMapOvr>
    <a:masterClrMapping/>
  </p:clrMapOvr>
  <p:transition spd="med">
    <p:diamon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E59565-F431-4171-B7A5-65612F89CB17}" type="datetimeFigureOut">
              <a:rPr lang="ru-RU" smtClean="0"/>
              <a:pPr/>
              <a:t>26.02.2015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E8F28D7-74D4-48FA-A772-CCFBE824CBE9}" type="slidenum">
              <a:rPr lang="ru-RU" smtClean="0"/>
              <a:pPr/>
              <a:t>‹#›</a:t>
            </a:fld>
            <a:endParaRPr lang="ru-RU"/>
          </a:p>
        </p:txBody>
      </p:sp>
    </p:spTree>
    <p:extLst>
      <p:ext uri="{BB962C8B-B14F-4D97-AF65-F5344CB8AC3E}">
        <p14:creationId xmlns:p14="http://schemas.microsoft.com/office/powerpoint/2010/main" val="1298402826"/>
      </p:ext>
    </p:extLst>
  </p:cSld>
  <p:clrMapOvr>
    <a:masterClrMapping/>
  </p:clrMapOvr>
  <p:transition spd="med">
    <p:diamon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Date Placeholder 4"/>
          <p:cNvSpPr>
            <a:spLocks noGrp="1"/>
          </p:cNvSpPr>
          <p:nvPr>
            <p:ph type="dt" sz="half" idx="10"/>
          </p:nvPr>
        </p:nvSpPr>
        <p:spPr/>
        <p:txBody>
          <a:bodyPr/>
          <a:lstStyle/>
          <a:p>
            <a:fld id="{C9E59565-F431-4171-B7A5-65612F89CB17}" type="datetimeFigureOut">
              <a:rPr lang="ru-RU" smtClean="0"/>
              <a:pPr/>
              <a:t>26.02.2015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E8F28D7-74D4-48FA-A772-CCFBE824CBE9}" type="slidenum">
              <a:rPr lang="ru-RU" smtClean="0"/>
              <a:pPr/>
              <a:t>‹#›</a:t>
            </a:fld>
            <a:endParaRPr lang="ru-RU"/>
          </a:p>
        </p:txBody>
      </p:sp>
    </p:spTree>
    <p:extLst>
      <p:ext uri="{BB962C8B-B14F-4D97-AF65-F5344CB8AC3E}">
        <p14:creationId xmlns:p14="http://schemas.microsoft.com/office/powerpoint/2010/main" val="1152060459"/>
      </p:ext>
    </p:extLst>
  </p:cSld>
  <p:clrMapOvr>
    <a:masterClrMapping/>
  </p:clrMapOvr>
  <p:transition spd="med">
    <p:diamon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9E59565-F431-4171-B7A5-65612F89CB17}" type="datetimeFigureOut">
              <a:rPr lang="ru-RU" smtClean="0"/>
              <a:pPr/>
              <a:t>26.02.2015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E8F28D7-74D4-48FA-A772-CCFBE824CBE9}" type="slidenum">
              <a:rPr lang="ru-RU" smtClean="0"/>
              <a:pPr/>
              <a:t>‹#›</a:t>
            </a:fld>
            <a:endParaRPr lang="ru-RU"/>
          </a:p>
        </p:txBody>
      </p:sp>
    </p:spTree>
    <p:extLst>
      <p:ext uri="{BB962C8B-B14F-4D97-AF65-F5344CB8AC3E}">
        <p14:creationId xmlns:p14="http://schemas.microsoft.com/office/powerpoint/2010/main" val="3686447202"/>
      </p:ext>
    </p:extLst>
  </p:cSld>
  <p:clrMapOvr>
    <a:masterClrMapping/>
  </p:clrMapOvr>
  <p:transition spd="med">
    <p:diamon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9E59565-F431-4171-B7A5-65612F89CB17}" type="datetimeFigureOut">
              <a:rPr lang="ru-RU" smtClean="0"/>
              <a:pPr/>
              <a:t>26.02.2015</a:t>
            </a:fld>
            <a:endParaRPr lang="ru-RU"/>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1E8F28D7-74D4-48FA-A772-CCFBE824CBE9}" type="slidenum">
              <a:rPr lang="ru-RU" smtClean="0"/>
              <a:pPr/>
              <a:t>‹#›</a:t>
            </a:fld>
            <a:endParaRPr lang="ru-RU"/>
          </a:p>
        </p:txBody>
      </p:sp>
    </p:spTree>
    <p:extLst>
      <p:ext uri="{BB962C8B-B14F-4D97-AF65-F5344CB8AC3E}">
        <p14:creationId xmlns:p14="http://schemas.microsoft.com/office/powerpoint/2010/main" val="819642360"/>
      </p:ext>
    </p:extLst>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 id="2147483911" r:id="rId12"/>
    <p:sldLayoutId id="2147483912" r:id="rId13"/>
    <p:sldLayoutId id="2147483913" r:id="rId14"/>
    <p:sldLayoutId id="2147483914" r:id="rId15"/>
    <p:sldLayoutId id="2147483915" r:id="rId16"/>
  </p:sldLayoutIdLst>
  <p:transition spd="med">
    <p:diamond/>
  </p:transition>
  <p:timing>
    <p:tnLst>
      <p:par>
        <p:cTn id="1" dur="indefinite" restart="never" nodeType="tmRoot"/>
      </p:par>
    </p:tnLst>
  </p:timing>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garantf1://70092436.1001/" TargetMode="External"/><Relationship Id="rId2" Type="http://schemas.openxmlformats.org/officeDocument/2006/relationships/hyperlink" Target="garantf1://70385996.1000/"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garantf1://10064504.0/"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garantf1://12025178.11501/"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ctrTitle"/>
          </p:nvPr>
        </p:nvSpPr>
        <p:spPr>
          <a:xfrm>
            <a:off x="1331640" y="1916832"/>
            <a:ext cx="6620968" cy="2033437"/>
          </a:xfrm>
        </p:spPr>
        <p:txBody>
          <a:bodyPr>
            <a:normAutofit/>
          </a:bodyPr>
          <a:lstStyle/>
          <a:p>
            <a:pPr algn="ctr"/>
            <a:r>
              <a:rPr lang="ru-RU" sz="3200" dirty="0" smtClean="0"/>
              <a:t>Роль ЦПМПК в реализации инклюзивного образования детей с ОВЗ: правой аспект</a:t>
            </a:r>
            <a:endParaRPr lang="ru-RU" sz="3200" dirty="0"/>
          </a:p>
        </p:txBody>
      </p:sp>
      <p:sp>
        <p:nvSpPr>
          <p:cNvPr id="3" name="Подзаголовок 2"/>
          <p:cNvSpPr>
            <a:spLocks noGrp="1"/>
          </p:cNvSpPr>
          <p:nvPr>
            <p:ph type="subTitle" idx="1"/>
          </p:nvPr>
        </p:nvSpPr>
        <p:spPr>
          <a:xfrm>
            <a:off x="251520" y="260648"/>
            <a:ext cx="8764836" cy="1872208"/>
          </a:xfrm>
          <a:effectLst>
            <a:outerShdw blurRad="50800" dist="38100" dir="8100000" algn="tr" rotWithShape="0">
              <a:prstClr val="black">
                <a:alpha val="40000"/>
              </a:prstClr>
            </a:outerShdw>
          </a:effectLst>
        </p:spPr>
        <p:txBody>
          <a:bodyPr>
            <a:normAutofit/>
          </a:bodyPr>
          <a:lstStyle/>
          <a:p>
            <a:endParaRPr lang="ru-RU" dirty="0" smtClean="0">
              <a:solidFill>
                <a:schemeClr val="tx2">
                  <a:lumMod val="75000"/>
                </a:schemeClr>
              </a:solidFill>
              <a:effectLst>
                <a:outerShdw blurRad="38100" dist="38100" dir="2700000" algn="tl">
                  <a:srgbClr val="000000">
                    <a:alpha val="43137"/>
                  </a:srgbClr>
                </a:outerShdw>
              </a:effectLst>
            </a:endParaRPr>
          </a:p>
          <a:p>
            <a:r>
              <a:rPr lang="ru-RU" sz="24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Государственное бюджетное образовательное учреждение Центр диагностики и консультирования Санкт-Петербурга</a:t>
            </a:r>
          </a:p>
        </p:txBody>
      </p:sp>
      <p:sp>
        <p:nvSpPr>
          <p:cNvPr id="4" name="TextBox 3"/>
          <p:cNvSpPr txBox="1"/>
          <p:nvPr/>
        </p:nvSpPr>
        <p:spPr>
          <a:xfrm>
            <a:off x="4070687" y="5589240"/>
            <a:ext cx="1309461" cy="830997"/>
          </a:xfrm>
          <a:prstGeom prst="rect">
            <a:avLst/>
          </a:prstGeom>
          <a:noFill/>
          <a:effectLst>
            <a:outerShdw blurRad="50800" dist="38100" dir="8100000" algn="tr" rotWithShape="0">
              <a:prstClr val="black">
                <a:alpha val="40000"/>
              </a:prstClr>
            </a:outerShdw>
          </a:effectLst>
        </p:spPr>
        <p:txBody>
          <a:bodyPr wrap="none" rtlCol="0">
            <a:spAutoFit/>
          </a:bodyPr>
          <a:lstStyle/>
          <a:p>
            <a:pPr algn="ctr"/>
            <a:endParaRPr lang="ru-RU" sz="2400" b="1" dirty="0" smtClean="0">
              <a:solidFill>
                <a:schemeClr val="tx1">
                  <a:lumMod val="75000"/>
                </a:schemeClr>
              </a:solidFill>
              <a:latin typeface="Times New Roman" pitchFamily="18" charset="0"/>
              <a:cs typeface="Times New Roman" pitchFamily="18" charset="0"/>
            </a:endParaRPr>
          </a:p>
          <a:p>
            <a:pPr algn="ctr"/>
            <a:r>
              <a:rPr lang="ru-RU" sz="2400" b="1" dirty="0" smtClean="0">
                <a:solidFill>
                  <a:schemeClr val="tx1">
                    <a:lumMod val="75000"/>
                  </a:schemeClr>
                </a:solidFill>
                <a:latin typeface="Times New Roman" pitchFamily="18" charset="0"/>
                <a:cs typeface="Times New Roman" pitchFamily="18" charset="0"/>
              </a:rPr>
              <a:t>2015 год</a:t>
            </a:r>
            <a:endParaRPr lang="ru-RU" sz="2400" b="1" dirty="0">
              <a:solidFill>
                <a:schemeClr val="tx1">
                  <a:lumMod val="75000"/>
                </a:schemeClr>
              </a:solidFill>
              <a:latin typeface="Times New Roman" pitchFamily="18" charset="0"/>
              <a:cs typeface="Times New Roman" pitchFamily="18" charset="0"/>
            </a:endParaRPr>
          </a:p>
        </p:txBody>
      </p:sp>
      <p:sp>
        <p:nvSpPr>
          <p:cNvPr id="6" name="TextBox 5"/>
          <p:cNvSpPr txBox="1"/>
          <p:nvPr/>
        </p:nvSpPr>
        <p:spPr>
          <a:xfrm>
            <a:off x="159372" y="4725144"/>
            <a:ext cx="8856984" cy="1200329"/>
          </a:xfrm>
          <a:prstGeom prst="rect">
            <a:avLst/>
          </a:prstGeom>
          <a:noFill/>
          <a:effectLst>
            <a:glow rad="139700">
              <a:schemeClr val="accent1">
                <a:satMod val="175000"/>
                <a:alpha val="40000"/>
              </a:schemeClr>
            </a:glow>
            <a:outerShdw blurRad="50800" dist="38100" dir="8100000" algn="tr" rotWithShape="0">
              <a:prstClr val="black">
                <a:alpha val="40000"/>
              </a:prstClr>
            </a:outerShdw>
          </a:effectLst>
        </p:spPr>
        <p:txBody>
          <a:bodyPr wrap="square" rtlCol="0">
            <a:spAutoFit/>
          </a:bodyPr>
          <a:lstStyle/>
          <a:p>
            <a:pPr algn="r"/>
            <a:r>
              <a:rPr lang="ru-RU" b="1" dirty="0" smtClean="0">
                <a:effectLst>
                  <a:outerShdw blurRad="38100" dist="38100" dir="2700000" algn="tl">
                    <a:srgbClr val="000000">
                      <a:alpha val="43137"/>
                    </a:srgbClr>
                  </a:outerShdw>
                </a:effectLst>
                <a:latin typeface="Times New Roman" pitchFamily="18" charset="0"/>
                <a:cs typeface="Times New Roman" pitchFamily="18" charset="0"/>
              </a:rPr>
              <a:t>Ильина Светлана Анатольевна, </a:t>
            </a:r>
          </a:p>
          <a:p>
            <a:pPr algn="r"/>
            <a:r>
              <a:rPr lang="ru-RU" b="1" dirty="0" smtClean="0">
                <a:effectLst>
                  <a:outerShdw blurRad="38100" dist="38100" dir="2700000" algn="tl">
                    <a:srgbClr val="000000">
                      <a:alpha val="43137"/>
                    </a:srgbClr>
                  </a:outerShdw>
                </a:effectLst>
                <a:latin typeface="Times New Roman" pitchFamily="18" charset="0"/>
                <a:cs typeface="Times New Roman" pitchFamily="18" charset="0"/>
              </a:rPr>
              <a:t>юрисконсульт ГБОУ ЦДК </a:t>
            </a:r>
          </a:p>
          <a:p>
            <a:pPr algn="r"/>
            <a:r>
              <a:rPr lang="ru-RU" b="1" dirty="0" smtClean="0">
                <a:effectLst>
                  <a:outerShdw blurRad="38100" dist="38100" dir="2700000" algn="tl">
                    <a:srgbClr val="000000">
                      <a:alpha val="43137"/>
                    </a:srgbClr>
                  </a:outerShdw>
                </a:effectLst>
                <a:latin typeface="Times New Roman" pitchFamily="18" charset="0"/>
                <a:cs typeface="Times New Roman" pitchFamily="18" charset="0"/>
              </a:rPr>
              <a:t>Санкт-Петербурга</a:t>
            </a:r>
          </a:p>
          <a:p>
            <a:endParaRPr lang="ru-RU" dirty="0"/>
          </a:p>
        </p:txBody>
      </p:sp>
    </p:spTree>
  </p:cSld>
  <p:clrMapOvr>
    <a:masterClrMapping/>
  </p:clrMapOvr>
  <p:transition spd="med">
    <p:diamon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7072546" cy="504056"/>
          </a:xfrm>
        </p:spPr>
        <p:txBody>
          <a:bodyPr/>
          <a:lstStyle/>
          <a:p>
            <a:r>
              <a:rPr lang="ru-RU" sz="2100" b="1" u="sng" dirty="0">
                <a:solidFill>
                  <a:schemeClr val="tx1"/>
                </a:solidFill>
                <a:latin typeface="Arial" pitchFamily="34" charset="0"/>
                <a:cs typeface="Arial" pitchFamily="34" charset="0"/>
              </a:rPr>
              <a:t>Статья 42. Продолжение</a:t>
            </a:r>
          </a:p>
        </p:txBody>
      </p:sp>
      <p:sp>
        <p:nvSpPr>
          <p:cNvPr id="3" name="Объект 2"/>
          <p:cNvSpPr>
            <a:spLocks noGrp="1"/>
          </p:cNvSpPr>
          <p:nvPr>
            <p:ph idx="1"/>
          </p:nvPr>
        </p:nvSpPr>
        <p:spPr>
          <a:xfrm>
            <a:off x="323528" y="1124744"/>
            <a:ext cx="7920880" cy="5112568"/>
          </a:xfrm>
        </p:spPr>
        <p:txBody>
          <a:bodyPr>
            <a:normAutofit/>
          </a:bodyPr>
          <a:lstStyle/>
          <a:p>
            <a:pPr algn="just"/>
            <a:r>
              <a:rPr lang="ru-RU" sz="1600" dirty="0">
                <a:latin typeface="Arial" pitchFamily="34" charset="0"/>
                <a:cs typeface="Arial" pitchFamily="34" charset="0"/>
              </a:rPr>
              <a:t>5. На центр психолого-педагогической, медицинской и социальной помощи может быть возложено осуществление функций </a:t>
            </a:r>
            <a:r>
              <a:rPr lang="ru-RU" sz="1600" u="sng" dirty="0">
                <a:latin typeface="Arial" pitchFamily="34" charset="0"/>
                <a:cs typeface="Arial" pitchFamily="34" charset="0"/>
              </a:rPr>
              <a:t>психолого-медико-педагогической комиссии, в том числе </a:t>
            </a:r>
            <a:r>
              <a:rPr lang="ru-RU" sz="1600" u="sng" dirty="0">
                <a:solidFill>
                  <a:schemeClr val="tx1"/>
                </a:solidFill>
                <a:latin typeface="Arial" pitchFamily="34" charset="0"/>
                <a:cs typeface="Arial" pitchFamily="34" charset="0"/>
              </a:rPr>
              <a:t>проведение комплексного психолого-медико-педагогического обследования детей в целях своевременного выявления особенностей в физическом и (или) психическом развитии и (или) отклонений в поведении детей, подготовка по результатам обследования детей рекомендаций по оказанию им психолого-медико-педагогической помощи и организации их обучения и воспитания, а также подтверждение, уточнение или изменение ранее данных рекомендаций</a:t>
            </a:r>
            <a:r>
              <a:rPr lang="ru-RU" sz="1600" dirty="0">
                <a:solidFill>
                  <a:schemeClr val="tx1"/>
                </a:solidFill>
                <a:latin typeface="Arial" pitchFamily="34" charset="0"/>
                <a:cs typeface="Arial" pitchFamily="34" charset="0"/>
              </a:rPr>
              <a:t>. </a:t>
            </a:r>
            <a:r>
              <a:rPr lang="ru-RU" sz="1600" dirty="0">
                <a:latin typeface="Arial" pitchFamily="34" charset="0"/>
                <a:cs typeface="Arial" pitchFamily="34" charset="0"/>
                <a:hlinkClick r:id="rId2"/>
              </a:rPr>
              <a:t>Положение</a:t>
            </a:r>
            <a:r>
              <a:rPr lang="ru-RU" sz="1600" dirty="0">
                <a:latin typeface="Arial" pitchFamily="34" charset="0"/>
                <a:cs typeface="Arial" pitchFamily="34" charset="0"/>
              </a:rPr>
              <a:t> о психолого-медико-педагогической комиссии и порядок проведения комплексного психолого-медико-педагогического обследования детей устанавливаются федеральным органом исполнительной власти, осуществляющим функции по выработке государственной политики и нормативно-правовому регулированию в сфере образования, по согласованию с </a:t>
            </a:r>
            <a:r>
              <a:rPr lang="ru-RU" sz="1600" dirty="0">
                <a:latin typeface="Arial" pitchFamily="34" charset="0"/>
                <a:cs typeface="Arial" pitchFamily="34" charset="0"/>
                <a:hlinkClick r:id="rId3"/>
              </a:rPr>
              <a:t>федеральным органом</a:t>
            </a:r>
            <a:r>
              <a:rPr lang="ru-RU" sz="1600" dirty="0">
                <a:latin typeface="Arial" pitchFamily="34" charset="0"/>
                <a:cs typeface="Arial" pitchFamily="34" charset="0"/>
              </a:rPr>
              <a:t> исполнительной власти, осуществляющим функции по выработке государственной политики и нормативно-правовому регулированию в сфере здравоохранения.</a:t>
            </a:r>
          </a:p>
          <a:p>
            <a:pPr algn="just"/>
            <a:endParaRPr lang="ru-RU" sz="1600" dirty="0">
              <a:latin typeface="Arial" pitchFamily="34" charset="0"/>
              <a:cs typeface="Arial" pitchFamily="34" charset="0"/>
            </a:endParaRPr>
          </a:p>
          <a:p>
            <a:endParaRPr lang="ru-RU" dirty="0"/>
          </a:p>
        </p:txBody>
      </p:sp>
    </p:spTree>
    <p:extLst>
      <p:ext uri="{BB962C8B-B14F-4D97-AF65-F5344CB8AC3E}">
        <p14:creationId xmlns:p14="http://schemas.microsoft.com/office/powerpoint/2010/main" val="4011935980"/>
      </p:ext>
    </p:extLst>
  </p:cSld>
  <p:clrMapOvr>
    <a:masterClrMapping/>
  </p:clrMapOvr>
  <p:transition spd="med">
    <p:diamon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467544" y="260648"/>
            <a:ext cx="7072546" cy="504056"/>
          </a:xfrm>
        </p:spPr>
        <p:txBody>
          <a:bodyPr/>
          <a:lstStyle/>
          <a:p>
            <a:r>
              <a:rPr lang="ru-RU" sz="2100" b="1" u="sng" dirty="0">
                <a:solidFill>
                  <a:schemeClr val="tx1"/>
                </a:solidFill>
                <a:latin typeface="Arial" pitchFamily="34" charset="0"/>
                <a:cs typeface="Arial" pitchFamily="34" charset="0"/>
              </a:rPr>
              <a:t>Статья 42. Продолжение</a:t>
            </a:r>
          </a:p>
        </p:txBody>
      </p:sp>
      <p:sp>
        <p:nvSpPr>
          <p:cNvPr id="3" name="Объект 2"/>
          <p:cNvSpPr>
            <a:spLocks noGrp="1"/>
          </p:cNvSpPr>
          <p:nvPr>
            <p:ph idx="1"/>
          </p:nvPr>
        </p:nvSpPr>
        <p:spPr>
          <a:xfrm>
            <a:off x="467544" y="1484784"/>
            <a:ext cx="8280920" cy="4752528"/>
          </a:xfrm>
        </p:spPr>
        <p:txBody>
          <a:bodyPr/>
          <a:lstStyle/>
          <a:p>
            <a:pPr algn="just"/>
            <a:r>
              <a:rPr lang="ru-RU" sz="1500" dirty="0">
                <a:latin typeface="Arial" pitchFamily="34" charset="0"/>
                <a:cs typeface="Arial" pitchFamily="34" charset="0"/>
              </a:rPr>
              <a:t>6. </a:t>
            </a:r>
            <a:r>
              <a:rPr lang="ru-RU" sz="1600" dirty="0">
                <a:latin typeface="Arial" pitchFamily="34" charset="0"/>
                <a:cs typeface="Arial" pitchFamily="34" charset="0"/>
              </a:rPr>
              <a:t>Психолого-педагогическая помощь в центре психолого-педагогической, медицинской и социальной помощи оказывается педагогами-психологами, социальными педагогами, учителями-логопедами, учителями-дефектологами и иными специалистами, необходимыми для надлежащего осуществления функций такого центра. Центр психолого-педагогической, медицинской и социальной помощи осуществляет также комплекс мероприятий по выявлению причин социальной </a:t>
            </a:r>
            <a:r>
              <a:rPr lang="ru-RU" sz="1600" dirty="0" err="1" smtClean="0">
                <a:latin typeface="Arial" pitchFamily="34" charset="0"/>
                <a:cs typeface="Arial" pitchFamily="34" charset="0"/>
              </a:rPr>
              <a:t>дезадаптации</a:t>
            </a:r>
            <a:r>
              <a:rPr lang="ru-RU" sz="1600" dirty="0" smtClean="0">
                <a:latin typeface="Arial" pitchFamily="34" charset="0"/>
                <a:cs typeface="Arial" pitchFamily="34" charset="0"/>
              </a:rPr>
              <a:t> </a:t>
            </a:r>
            <a:r>
              <a:rPr lang="ru-RU" sz="1600" dirty="0">
                <a:latin typeface="Arial" pitchFamily="34" charset="0"/>
                <a:cs typeface="Arial" pitchFamily="34" charset="0"/>
              </a:rPr>
              <a:t>детей и оказывает им социальную помощь, осуществляет связь с семьей, а также с органами и организациями по вопросам трудоустройства детей, обеспечения их жильем, пособиями и пенсиями</a:t>
            </a:r>
          </a:p>
          <a:p>
            <a:endParaRPr lang="ru-RU" sz="1600" dirty="0">
              <a:latin typeface="Arial" pitchFamily="34" charset="0"/>
              <a:cs typeface="Arial" pitchFamily="34" charset="0"/>
            </a:endParaRPr>
          </a:p>
          <a:p>
            <a:endParaRPr lang="ru-RU" dirty="0"/>
          </a:p>
        </p:txBody>
      </p:sp>
    </p:spTree>
    <p:extLst>
      <p:ext uri="{BB962C8B-B14F-4D97-AF65-F5344CB8AC3E}">
        <p14:creationId xmlns:p14="http://schemas.microsoft.com/office/powerpoint/2010/main" val="1753790249"/>
      </p:ext>
    </p:extLst>
  </p:cSld>
  <p:clrMapOvr>
    <a:masterClrMapping/>
  </p:clrMapOvr>
  <p:transition spd="med">
    <p:diamon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84710" y="476672"/>
            <a:ext cx="8263754" cy="1376576"/>
          </a:xfrm>
        </p:spPr>
        <p:txBody>
          <a:bodyPr>
            <a:normAutofit fontScale="90000"/>
          </a:bodyPr>
          <a:lstStyle/>
          <a:p>
            <a:r>
              <a:rPr lang="ru-RU" sz="2400" b="1" dirty="0"/>
              <a:t>Положение о психолого-медико-педагогической комиссии</a:t>
            </a:r>
            <a:br>
              <a:rPr lang="ru-RU" sz="2400" b="1" dirty="0"/>
            </a:br>
            <a:r>
              <a:rPr lang="ru-RU" sz="2400" b="1" dirty="0"/>
              <a:t>(утв. </a:t>
            </a:r>
            <a:r>
              <a:rPr lang="ru-RU" sz="2400" dirty="0">
                <a:hlinkClick r:id=""/>
              </a:rPr>
              <a:t>приказом</a:t>
            </a:r>
            <a:r>
              <a:rPr lang="ru-RU" sz="2400" b="1" dirty="0">
                <a:hlinkClick r:id=""/>
              </a:rPr>
              <a:t> Министерства образования и науки РФ от 20 сентября 2013 г. N 1082)</a:t>
            </a:r>
            <a:endParaRPr lang="ru-RU" sz="2400" dirty="0"/>
          </a:p>
        </p:txBody>
      </p:sp>
      <p:sp>
        <p:nvSpPr>
          <p:cNvPr id="3" name="Объект 2"/>
          <p:cNvSpPr>
            <a:spLocks noGrp="1"/>
          </p:cNvSpPr>
          <p:nvPr>
            <p:ph idx="1"/>
          </p:nvPr>
        </p:nvSpPr>
        <p:spPr>
          <a:xfrm>
            <a:off x="484710" y="2060848"/>
            <a:ext cx="8191746" cy="4187558"/>
          </a:xfrm>
        </p:spPr>
        <p:txBody>
          <a:bodyPr>
            <a:normAutofit fontScale="92500" lnSpcReduction="10000"/>
          </a:bodyPr>
          <a:lstStyle/>
          <a:p>
            <a:pPr marL="0" indent="0">
              <a:buNone/>
            </a:pPr>
            <a:r>
              <a:rPr lang="ru-RU" sz="2600" b="1" dirty="0">
                <a:solidFill>
                  <a:schemeClr val="tx2"/>
                </a:solidFill>
              </a:rPr>
              <a:t>Положение о Центральной психолого-медико-</a:t>
            </a:r>
            <a:br>
              <a:rPr lang="ru-RU" sz="2600" b="1" dirty="0">
                <a:solidFill>
                  <a:schemeClr val="tx2"/>
                </a:solidFill>
              </a:rPr>
            </a:br>
            <a:r>
              <a:rPr lang="ru-RU" sz="2600" b="1" dirty="0">
                <a:solidFill>
                  <a:schemeClr val="tx2"/>
                </a:solidFill>
              </a:rPr>
              <a:t>педагогической комиссии Санкт-Петербурга </a:t>
            </a:r>
          </a:p>
          <a:p>
            <a:pPr marL="0" indent="0">
              <a:buNone/>
            </a:pPr>
            <a:r>
              <a:rPr lang="ru-RU" sz="2600" b="1" dirty="0">
                <a:solidFill>
                  <a:schemeClr val="tx2"/>
                </a:solidFill>
              </a:rPr>
              <a:t>(</a:t>
            </a:r>
            <a:r>
              <a:rPr lang="ru-RU" sz="2600" b="1" dirty="0">
                <a:solidFill>
                  <a:schemeClr val="tx1"/>
                </a:solidFill>
              </a:rPr>
              <a:t>утв. Распоряжением Комитета по образованию Санкт-Петербурга от 11 февраля 2014 г. N 411-р</a:t>
            </a:r>
            <a:br>
              <a:rPr lang="ru-RU" sz="2600" b="1" dirty="0">
                <a:solidFill>
                  <a:schemeClr val="tx1"/>
                </a:solidFill>
              </a:rPr>
            </a:br>
            <a:r>
              <a:rPr lang="ru-RU" sz="2600" b="1" dirty="0">
                <a:solidFill>
                  <a:schemeClr val="tx1"/>
                </a:solidFill>
              </a:rPr>
              <a:t>«Об организации деятельности Центральной психолого-медико-педагогической комиссии Санкт-Петербурга»</a:t>
            </a:r>
          </a:p>
          <a:p>
            <a:pPr marL="0" indent="0">
              <a:buNone/>
            </a:pPr>
            <a:r>
              <a:rPr lang="ru-RU" sz="2600" dirty="0"/>
              <a:t>регламентирует деятельность Центральной психолого-медико-педагогической </a:t>
            </a:r>
            <a:r>
              <a:rPr lang="ru-RU" sz="2600" dirty="0" smtClean="0"/>
              <a:t>комиссии, </a:t>
            </a:r>
            <a:r>
              <a:rPr lang="ru-RU" sz="2600" dirty="0"/>
              <a:t>включая порядок проведения комиссией комплексного психолого-медико-педагогического обследования детей.</a:t>
            </a:r>
          </a:p>
          <a:p>
            <a:endParaRPr lang="ru-RU" dirty="0"/>
          </a:p>
        </p:txBody>
      </p:sp>
    </p:spTree>
    <p:extLst>
      <p:ext uri="{BB962C8B-B14F-4D97-AF65-F5344CB8AC3E}">
        <p14:creationId xmlns:p14="http://schemas.microsoft.com/office/powerpoint/2010/main" val="4071921173"/>
      </p:ext>
    </p:extLst>
  </p:cSld>
  <p:clrMapOvr>
    <a:masterClrMapping/>
  </p:clrMapOvr>
  <p:transition spd="med">
    <p:diamon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09598" y="2204864"/>
            <a:ext cx="7130754" cy="3836499"/>
          </a:xfrm>
        </p:spPr>
        <p:txBody>
          <a:bodyPr/>
          <a:lstStyle/>
          <a:p>
            <a:pPr algn="just"/>
            <a:r>
              <a:rPr lang="ru-RU" sz="2400" dirty="0"/>
              <a:t>В ходе обследования ребенка ЦПМПК ведется </a:t>
            </a:r>
            <a:r>
              <a:rPr lang="ru-RU" sz="2400" b="1" dirty="0" smtClean="0"/>
              <a:t>протокол</a:t>
            </a:r>
            <a:r>
              <a:rPr lang="ru-RU" sz="2400" dirty="0"/>
              <a:t>, в котором указываются сведения о </a:t>
            </a:r>
            <a:r>
              <a:rPr lang="ru-RU" sz="2400" dirty="0" smtClean="0"/>
              <a:t> ребенке</a:t>
            </a:r>
            <a:r>
              <a:rPr lang="ru-RU" sz="2400" dirty="0"/>
              <a:t>, специалистах ЦПМПК, перечень документов, представленных для проведения обследования, результаты обследования ребенка специалистами, выводы специалистов, особые мнения специалистов (при наличии) и </a:t>
            </a:r>
            <a:r>
              <a:rPr lang="ru-RU" sz="2400" b="1" dirty="0"/>
              <a:t>заключение ЦПМПК.</a:t>
            </a:r>
            <a:endParaRPr lang="ru-RU" sz="2400" dirty="0"/>
          </a:p>
          <a:p>
            <a:pPr algn="just"/>
            <a:endParaRPr lang="ru-RU" dirty="0"/>
          </a:p>
        </p:txBody>
      </p:sp>
    </p:spTree>
    <p:extLst>
      <p:ext uri="{BB962C8B-B14F-4D97-AF65-F5344CB8AC3E}">
        <p14:creationId xmlns:p14="http://schemas.microsoft.com/office/powerpoint/2010/main" val="603419536"/>
      </p:ext>
    </p:extLst>
  </p:cSld>
  <p:clrMapOvr>
    <a:masterClrMapping/>
  </p:clrMapOvr>
  <p:transition spd="med">
    <p:diamon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1" y="476672"/>
            <a:ext cx="8496943" cy="936104"/>
          </a:xfrm>
        </p:spPr>
        <p:txBody>
          <a:bodyPr>
            <a:normAutofit fontScale="90000"/>
          </a:bodyPr>
          <a:lstStyle/>
          <a:p>
            <a:r>
              <a:rPr lang="ru-RU" sz="2400" b="1" u="sng" dirty="0">
                <a:solidFill>
                  <a:schemeClr val="tx1"/>
                </a:solidFill>
                <a:latin typeface="Arial" pitchFamily="34" charset="0"/>
                <a:cs typeface="Arial" pitchFamily="34" charset="0"/>
              </a:rPr>
              <a:t>Заключение </a:t>
            </a:r>
            <a:r>
              <a:rPr lang="ru-RU" sz="2400" b="1" u="sng" dirty="0" smtClean="0">
                <a:solidFill>
                  <a:schemeClr val="tx1"/>
                </a:solidFill>
                <a:latin typeface="Arial" pitchFamily="34" charset="0"/>
                <a:cs typeface="Arial" pitchFamily="34" charset="0"/>
              </a:rPr>
              <a:t>ЦПМПК</a:t>
            </a:r>
            <a:br>
              <a:rPr lang="ru-RU" sz="2400" b="1" u="sng" dirty="0" smtClean="0">
                <a:solidFill>
                  <a:schemeClr val="tx1"/>
                </a:solidFill>
                <a:latin typeface="Arial" pitchFamily="34" charset="0"/>
                <a:cs typeface="Arial" pitchFamily="34" charset="0"/>
              </a:rPr>
            </a:br>
            <a:r>
              <a:rPr lang="ru-RU" sz="2400" b="1" u="sng" dirty="0" smtClean="0">
                <a:solidFill>
                  <a:schemeClr val="tx1"/>
                </a:solidFill>
                <a:latin typeface="Arial" pitchFamily="34" charset="0"/>
                <a:cs typeface="Arial" pitchFamily="34" charset="0"/>
              </a:rPr>
              <a:t>Для родителей носит рекомендательный характер</a:t>
            </a:r>
            <a:r>
              <a:rPr lang="ru-RU" sz="2400" b="1" u="sng" dirty="0">
                <a:solidFill>
                  <a:schemeClr val="tx1"/>
                </a:solidFill>
                <a:latin typeface="Arial" pitchFamily="34" charset="0"/>
                <a:cs typeface="Arial" pitchFamily="34" charset="0"/>
              </a:rPr>
              <a:t/>
            </a:r>
            <a:br>
              <a:rPr lang="ru-RU" sz="2400" b="1" u="sng" dirty="0">
                <a:solidFill>
                  <a:schemeClr val="tx1"/>
                </a:solidFill>
                <a:latin typeface="Arial" pitchFamily="34" charset="0"/>
                <a:cs typeface="Arial" pitchFamily="34" charset="0"/>
              </a:rPr>
            </a:br>
            <a:endParaRPr lang="ru-RU" sz="2400" dirty="0"/>
          </a:p>
        </p:txBody>
      </p:sp>
      <p:sp>
        <p:nvSpPr>
          <p:cNvPr id="3" name="Объект 2"/>
          <p:cNvSpPr>
            <a:spLocks noGrp="1"/>
          </p:cNvSpPr>
          <p:nvPr>
            <p:ph idx="1"/>
          </p:nvPr>
        </p:nvSpPr>
        <p:spPr>
          <a:xfrm>
            <a:off x="509302" y="1412776"/>
            <a:ext cx="8167153" cy="4835630"/>
          </a:xfrm>
        </p:spPr>
        <p:txBody>
          <a:bodyPr>
            <a:normAutofit lnSpcReduction="10000"/>
          </a:bodyPr>
          <a:lstStyle/>
          <a:p>
            <a:r>
              <a:rPr lang="ru-RU" sz="2100" b="1" dirty="0">
                <a:solidFill>
                  <a:schemeClr val="tx2"/>
                </a:solidFill>
              </a:rPr>
              <a:t>Содержит обоснованные выводы о наличии либо отсутствии у ребенка особенностей в физическом и (или) психическом развитии и (или) отклонений в поведении и наличии либо отсутствии необходимости создания условий для получения ребенком образования, коррекции нарушений развития и социальной адаптации на основе специальных педагогических подходов;</a:t>
            </a:r>
          </a:p>
          <a:p>
            <a:r>
              <a:rPr lang="ru-RU" sz="2100" b="1" dirty="0">
                <a:solidFill>
                  <a:schemeClr val="tx2"/>
                </a:solidFill>
              </a:rPr>
              <a:t>рекомендации по определению формы получения образования, образовательной программы, которую ребенок может освоить, форм и методов психолого-медико-педагогической помощи, созданию специальных условий для получения образования, по определению формы и степени инклюзии (интеграции) в образовательную среду для получения образования детьми с ограниченными возможностями здоровья дошкольного и школьного  </a:t>
            </a:r>
            <a:r>
              <a:rPr lang="ru-RU" sz="2100" b="1" dirty="0" smtClean="0">
                <a:solidFill>
                  <a:schemeClr val="tx2"/>
                </a:solidFill>
              </a:rPr>
              <a:t>возраста.</a:t>
            </a:r>
            <a:endParaRPr lang="ru-RU" sz="2100" b="1" dirty="0">
              <a:solidFill>
                <a:schemeClr val="tx2"/>
              </a:solidFill>
            </a:endParaRPr>
          </a:p>
          <a:p>
            <a:endParaRPr lang="ru-RU" dirty="0"/>
          </a:p>
        </p:txBody>
      </p:sp>
    </p:spTree>
    <p:extLst>
      <p:ext uri="{BB962C8B-B14F-4D97-AF65-F5344CB8AC3E}">
        <p14:creationId xmlns:p14="http://schemas.microsoft.com/office/powerpoint/2010/main" val="31007009"/>
      </p:ext>
    </p:extLst>
  </p:cSld>
  <p:clrMapOvr>
    <a:masterClrMapping/>
  </p:clrMapOvr>
  <p:transition spd="med">
    <p:diamon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5680" y="485800"/>
            <a:ext cx="8686800" cy="1143000"/>
          </a:xfrm>
        </p:spPr>
        <p:txBody>
          <a:bodyPr>
            <a:noAutofit/>
          </a:bodyPr>
          <a:lstStyle/>
          <a:p>
            <a:r>
              <a:rPr lang="ru-RU" b="1" u="sng" dirty="0" smtClean="0">
                <a:solidFill>
                  <a:srgbClr val="006600"/>
                </a:solidFill>
              </a:rPr>
              <a:t/>
            </a:r>
            <a:br>
              <a:rPr lang="ru-RU" b="1" u="sng" dirty="0" smtClean="0">
                <a:solidFill>
                  <a:srgbClr val="006600"/>
                </a:solidFill>
              </a:rPr>
            </a:br>
            <a:endParaRPr lang="ru-RU" dirty="0">
              <a:solidFill>
                <a:srgbClr val="006600"/>
              </a:solidFill>
            </a:endParaRPr>
          </a:p>
        </p:txBody>
      </p:sp>
      <p:sp>
        <p:nvSpPr>
          <p:cNvPr id="4" name="Содержимое 3"/>
          <p:cNvSpPr>
            <a:spLocks noGrp="1"/>
          </p:cNvSpPr>
          <p:nvPr>
            <p:ph idx="1"/>
          </p:nvPr>
        </p:nvSpPr>
        <p:spPr>
          <a:xfrm>
            <a:off x="205680" y="260648"/>
            <a:ext cx="8523954" cy="6408712"/>
          </a:xfrm>
        </p:spPr>
        <p:txBody>
          <a:bodyPr>
            <a:noAutofit/>
          </a:bodyPr>
          <a:lstStyle/>
          <a:p>
            <a:pPr algn="just"/>
            <a:r>
              <a:rPr lang="ru-RU" b="1" u="sng" dirty="0" smtClean="0">
                <a:latin typeface="Arial" pitchFamily="34" charset="0"/>
                <a:cs typeface="Arial" pitchFamily="34" charset="0"/>
              </a:rPr>
              <a:t>Статья </a:t>
            </a:r>
            <a:r>
              <a:rPr lang="ru-RU" b="1" u="sng" dirty="0">
                <a:latin typeface="Arial" pitchFamily="34" charset="0"/>
                <a:cs typeface="Arial" pitchFamily="34" charset="0"/>
              </a:rPr>
              <a:t>79. Организация получения образования обучающимися с ограниченными возможностями здоровья</a:t>
            </a:r>
          </a:p>
          <a:p>
            <a:pPr algn="just"/>
            <a:r>
              <a:rPr lang="ru-RU" sz="1500" b="1" dirty="0" smtClean="0">
                <a:latin typeface="Arial" pitchFamily="34" charset="0"/>
                <a:cs typeface="Arial" pitchFamily="34" charset="0"/>
              </a:rPr>
              <a:t>2</a:t>
            </a:r>
            <a:r>
              <a:rPr lang="ru-RU" sz="1500" b="1" dirty="0">
                <a:latin typeface="Arial" pitchFamily="34" charset="0"/>
                <a:cs typeface="Arial" pitchFamily="34" charset="0"/>
              </a:rPr>
              <a:t>) </a:t>
            </a:r>
            <a:r>
              <a:rPr lang="ru-RU" sz="1500" dirty="0">
                <a:latin typeface="Arial" pitchFamily="34" charset="0"/>
                <a:cs typeface="Arial" pitchFamily="34" charset="0"/>
              </a:rPr>
              <a:t>Общее образование обучающихся с ограниченными возможностями здоровья осуществляется в организациях, осуществляющих образовательную деятельность по </a:t>
            </a:r>
            <a:r>
              <a:rPr lang="ru-RU" sz="1500" b="1" dirty="0">
                <a:latin typeface="Arial" pitchFamily="34" charset="0"/>
                <a:cs typeface="Arial" pitchFamily="34" charset="0"/>
              </a:rPr>
              <a:t>адаптированным основным общеобразовательным программам</a:t>
            </a:r>
            <a:r>
              <a:rPr lang="ru-RU" sz="1500" dirty="0">
                <a:latin typeface="Arial" pitchFamily="34" charset="0"/>
                <a:cs typeface="Arial" pitchFamily="34" charset="0"/>
              </a:rPr>
              <a:t>. В таких организациях создаются специальные условия для получения образования указанными обучающимися.</a:t>
            </a:r>
          </a:p>
          <a:p>
            <a:pPr algn="just"/>
            <a:r>
              <a:rPr lang="ru-RU" sz="1500" b="1" dirty="0">
                <a:latin typeface="Arial" pitchFamily="34" charset="0"/>
                <a:cs typeface="Arial" pitchFamily="34" charset="0"/>
              </a:rPr>
              <a:t>3)</a:t>
            </a:r>
            <a:r>
              <a:rPr lang="ru-RU" sz="1500" dirty="0">
                <a:latin typeface="Arial" pitchFamily="34" charset="0"/>
                <a:cs typeface="Arial" pitchFamily="34" charset="0"/>
              </a:rPr>
              <a:t> Под специальными условиями для получения образования обучающимися с ограниченными возможностями здоровья в настоящем Федеральном законе понимаются условия обучения, воспитания и развития таких обучающихся, включающие в себя использование специальных образовательных программ и методов обучения и воспитания, специальных учебников, учебных пособий и дидактических материалов, специальных технических средств обучения коллективного и индивидуального пользования, предоставление услуг ассистента (помощника), оказывающего обучающимся необходимую техническую помощь, проведение групповых и индивидуальных коррекционных занятий, обеспечение доступа в здания организаций, осуществляющих образовательную деятельность, и другие условия, без которых невозможно или затруднено освоение образовательных программ обучающимися с ограниченными возможностями здоровья.</a:t>
            </a:r>
          </a:p>
          <a:p>
            <a:pPr algn="just"/>
            <a:r>
              <a:rPr lang="ru-RU" sz="1500" b="1" dirty="0">
                <a:latin typeface="Arial" pitchFamily="34" charset="0"/>
                <a:cs typeface="Arial" pitchFamily="34" charset="0"/>
              </a:rPr>
              <a:t>4)</a:t>
            </a:r>
            <a:r>
              <a:rPr lang="ru-RU" sz="1500" dirty="0">
                <a:latin typeface="Arial" pitchFamily="34" charset="0"/>
                <a:cs typeface="Arial" pitchFamily="34" charset="0"/>
              </a:rPr>
              <a:t> Образование обучающихся с ограниченными возможностями здоровья может быть организовано как </a:t>
            </a:r>
            <a:r>
              <a:rPr lang="ru-RU" sz="1500" b="1" dirty="0">
                <a:latin typeface="Arial" pitchFamily="34" charset="0"/>
                <a:cs typeface="Arial" pitchFamily="34" charset="0"/>
              </a:rPr>
              <a:t>совместно с другими обучающимися, так и в отдельных классах, группах или в отдельных организациях, осуществляющих образовательную деятельность.</a:t>
            </a:r>
          </a:p>
          <a:p>
            <a:endParaRPr lang="ru-RU" sz="1500" dirty="0" smtClean="0"/>
          </a:p>
        </p:txBody>
      </p:sp>
    </p:spTree>
  </p:cSld>
  <p:clrMapOvr>
    <a:masterClrMapping/>
  </p:clrMapOvr>
  <p:transition spd="med">
    <p:diamon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332656"/>
            <a:ext cx="8352928" cy="6192688"/>
          </a:xfrm>
        </p:spPr>
        <p:txBody>
          <a:bodyPr>
            <a:normAutofit fontScale="70000" lnSpcReduction="20000"/>
          </a:bodyPr>
          <a:lstStyle/>
          <a:p>
            <a:r>
              <a:rPr lang="ru-RU" sz="2100" b="1" dirty="0">
                <a:latin typeface="Arial" pitchFamily="34" charset="0"/>
                <a:cs typeface="Arial" pitchFamily="34" charset="0"/>
              </a:rPr>
              <a:t>5) </a:t>
            </a:r>
            <a:r>
              <a:rPr lang="ru-RU" sz="2100" dirty="0">
                <a:latin typeface="Arial" pitchFamily="34" charset="0"/>
                <a:cs typeface="Arial" pitchFamily="34" charset="0"/>
              </a:rPr>
              <a:t>Отдельные организации, осуществляющие образовательную деятельность по адаптированным основным общеобразовательным программам, создаются органами государственной власти субъектов Российской Федерации для глухих, слабослышащих, позднооглохших, слепых, слабовидящих, с тяжелыми нарушениями речи, с нарушениями опорно-двигательного аппарата, с задержкой психического развития, с умственной отсталостью, с расстройствами аутистического спектра, со сложными дефектами и других обучающихся с ограниченными возможностями здоровья.</a:t>
            </a:r>
          </a:p>
          <a:p>
            <a:pPr algn="just"/>
            <a:r>
              <a:rPr lang="ru-RU" sz="2100" b="1" dirty="0">
                <a:latin typeface="Arial" pitchFamily="34" charset="0"/>
                <a:cs typeface="Arial" pitchFamily="34" charset="0"/>
              </a:rPr>
              <a:t>7) </a:t>
            </a:r>
            <a:r>
              <a:rPr lang="ru-RU" sz="2100" dirty="0">
                <a:latin typeface="Arial" pitchFamily="34" charset="0"/>
                <a:cs typeface="Arial" pitchFamily="34" charset="0"/>
              </a:rPr>
              <a:t>Обучающиеся с ограниченными возможностями здоровья, проживающие в организации, осуществляющей образовательную деятельность, находятся на полном государственном обеспечении и обеспечиваются питанием, одеждой, обувью, мягким и жестким инвентарем. Иные обучающиеся с ограниченными возможностями здоровья обеспечиваются бесплатным двухразовым питанием.</a:t>
            </a:r>
          </a:p>
          <a:p>
            <a:pPr algn="just"/>
            <a:r>
              <a:rPr lang="ru-RU" sz="2100" b="1" dirty="0">
                <a:latin typeface="Arial" pitchFamily="34" charset="0"/>
                <a:cs typeface="Arial" pitchFamily="34" charset="0"/>
              </a:rPr>
              <a:t>8) </a:t>
            </a:r>
            <a:r>
              <a:rPr lang="ru-RU" sz="2100" dirty="0">
                <a:latin typeface="Arial" pitchFamily="34" charset="0"/>
                <a:cs typeface="Arial" pitchFamily="34" charset="0"/>
              </a:rPr>
              <a:t>Профессиональное обучение и профессиональное образование обучающихся с ограниченными возможностями здоровья осуществляются на основе образовательных программ, адаптированных при необходимости для обучения указанных обучающихся.</a:t>
            </a:r>
          </a:p>
          <a:p>
            <a:pPr algn="just"/>
            <a:r>
              <a:rPr lang="ru-RU" sz="2100" b="1" dirty="0">
                <a:latin typeface="Arial" pitchFamily="34" charset="0"/>
                <a:cs typeface="Arial" pitchFamily="34" charset="0"/>
              </a:rPr>
              <a:t>9) </a:t>
            </a:r>
            <a:r>
              <a:rPr lang="ru-RU" sz="2100" dirty="0">
                <a:latin typeface="Arial" pitchFamily="34" charset="0"/>
                <a:cs typeface="Arial" pitchFamily="34" charset="0"/>
              </a:rPr>
              <a:t>Органы государственной власти субъектов Российской Федерации обеспечивают получение профессионального обучения обучающимися с ограниченными возможностями здоровья (с различными формами умственной отсталости), не имеющими основного общего или среднего общего образования.</a:t>
            </a:r>
          </a:p>
          <a:p>
            <a:pPr algn="just"/>
            <a:r>
              <a:rPr lang="ru-RU" sz="2100" b="1" dirty="0">
                <a:latin typeface="Arial" pitchFamily="34" charset="0"/>
                <a:cs typeface="Arial" pitchFamily="34" charset="0"/>
              </a:rPr>
              <a:t>11) </a:t>
            </a:r>
            <a:r>
              <a:rPr lang="ru-RU" sz="2100" dirty="0">
                <a:latin typeface="Arial" pitchFamily="34" charset="0"/>
                <a:cs typeface="Arial" pitchFamily="34" charset="0"/>
              </a:rPr>
              <a:t>При получении образования обучающимся с ограниченными возможностями здоровья предоставляются бесплатно специальные учебники и учебные пособия, иная учебная литература, а также услуги </a:t>
            </a:r>
            <a:r>
              <a:rPr lang="ru-RU" sz="2100" dirty="0" err="1">
                <a:latin typeface="Arial" pitchFamily="34" charset="0"/>
                <a:cs typeface="Arial" pitchFamily="34" charset="0"/>
              </a:rPr>
              <a:t>сурдопереводчиков</a:t>
            </a:r>
            <a:r>
              <a:rPr lang="ru-RU" sz="2100" dirty="0">
                <a:latin typeface="Arial" pitchFamily="34" charset="0"/>
                <a:cs typeface="Arial" pitchFamily="34" charset="0"/>
              </a:rPr>
              <a:t> и </a:t>
            </a:r>
            <a:r>
              <a:rPr lang="ru-RU" sz="2100" dirty="0" err="1">
                <a:latin typeface="Arial" pitchFamily="34" charset="0"/>
                <a:cs typeface="Arial" pitchFamily="34" charset="0"/>
              </a:rPr>
              <a:t>тифлосурдопереводчиков</a:t>
            </a:r>
            <a:r>
              <a:rPr lang="ru-RU" sz="2100" dirty="0">
                <a:latin typeface="Arial" pitchFamily="34" charset="0"/>
                <a:cs typeface="Arial" pitchFamily="34" charset="0"/>
              </a:rPr>
              <a:t>. Указанная мера социальной поддержки является расходным обязательством субъекта Российской Федерации в отношении таких обучающихся, за исключением обучающихся за счет бюджетных ассигнований федерального бюджета. Для инвалидов, обучающихся за счет бюджетных ассигнований федерального бюджета, обеспечение этих мер социальной поддержки является расходным обязательством Российской Федерации.</a:t>
            </a:r>
          </a:p>
          <a:p>
            <a:endParaRPr lang="ru-RU" dirty="0"/>
          </a:p>
        </p:txBody>
      </p:sp>
    </p:spTree>
    <p:extLst>
      <p:ext uri="{BB962C8B-B14F-4D97-AF65-F5344CB8AC3E}">
        <p14:creationId xmlns:p14="http://schemas.microsoft.com/office/powerpoint/2010/main" val="4238292810"/>
      </p:ext>
    </p:extLst>
  </p:cSld>
  <p:clrMapOvr>
    <a:masterClrMapping/>
  </p:clrMapOvr>
  <p:transition spd="med">
    <p:diamon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98" y="620688"/>
            <a:ext cx="7274769" cy="1296144"/>
          </a:xfrm>
        </p:spPr>
        <p:txBody>
          <a:bodyPr>
            <a:noAutofit/>
          </a:bodyPr>
          <a:lstStyle/>
          <a:p>
            <a:r>
              <a:rPr lang="ru-RU" sz="2000" b="1" dirty="0">
                <a:solidFill>
                  <a:schemeClr val="tx1"/>
                </a:solidFill>
              </a:rPr>
              <a:t>Статья 44</a:t>
            </a:r>
            <a:r>
              <a:rPr lang="ru-RU" sz="2000" dirty="0">
                <a:solidFill>
                  <a:schemeClr val="tx1"/>
                </a:solidFill>
              </a:rPr>
              <a:t>. Права, обязанности и ответственность в сфере образования родителей (законных представителей) несовершеннолетних обучающихся</a:t>
            </a:r>
            <a:r>
              <a:rPr lang="ru-RU" sz="2000" dirty="0"/>
              <a:t/>
            </a:r>
            <a:br>
              <a:rPr lang="ru-RU" sz="2000" dirty="0"/>
            </a:br>
            <a:endParaRPr lang="ru-RU" sz="2000" dirty="0"/>
          </a:p>
        </p:txBody>
      </p:sp>
      <p:sp>
        <p:nvSpPr>
          <p:cNvPr id="3" name="Объект 2"/>
          <p:cNvSpPr>
            <a:spLocks noGrp="1"/>
          </p:cNvSpPr>
          <p:nvPr>
            <p:ph idx="1"/>
          </p:nvPr>
        </p:nvSpPr>
        <p:spPr>
          <a:xfrm>
            <a:off x="609598" y="2204864"/>
            <a:ext cx="7202761" cy="3836499"/>
          </a:xfrm>
        </p:spPr>
        <p:txBody>
          <a:bodyPr>
            <a:normAutofit fontScale="92500" lnSpcReduction="20000"/>
          </a:bodyPr>
          <a:lstStyle/>
          <a:p>
            <a:pPr algn="just"/>
            <a:r>
              <a:rPr lang="ru-RU" dirty="0" smtClean="0"/>
              <a:t>1</a:t>
            </a:r>
            <a:r>
              <a:rPr lang="ru-RU" dirty="0"/>
              <a:t>. Родители (законные представители) несовершеннолетних обучающихся имеют преимущественное право на обучение и воспитание детей перед всеми другими лицами. Они обязаны заложить основы физического, нравственного и интеллектуального развития личности ребенка.</a:t>
            </a:r>
          </a:p>
          <a:p>
            <a:pPr algn="just"/>
            <a:r>
              <a:rPr lang="ru-RU" dirty="0"/>
              <a:t>3. Родители (законные представители) несовершеннолетних обучающихся имеют право:</a:t>
            </a:r>
          </a:p>
          <a:p>
            <a:pPr algn="just"/>
            <a:r>
              <a:rPr lang="ru-RU" dirty="0"/>
              <a:t>1) выбирать до завершения получения ребенком основного общего образования с учетом мнения ребенка, а также с учетом рекомендаций психолого-медико-педагогической комиссии (при их наличии) формы получения образования и формы обучения, организации, осуществляющие образовательную деятельность, язык, языки образования, факультативные и элективные учебные предметы, курсы, дисциплины (модули) из перечня, предлагаемого организацией, осуществляющей образовательную </a:t>
            </a:r>
            <a:r>
              <a:rPr lang="ru-RU" dirty="0" smtClean="0"/>
              <a:t>деятельность.</a:t>
            </a:r>
            <a:endParaRPr lang="ru-RU" dirty="0"/>
          </a:p>
          <a:p>
            <a:endParaRPr lang="ru-RU" dirty="0"/>
          </a:p>
        </p:txBody>
      </p:sp>
    </p:spTree>
    <p:extLst>
      <p:ext uri="{BB962C8B-B14F-4D97-AF65-F5344CB8AC3E}">
        <p14:creationId xmlns:p14="http://schemas.microsoft.com/office/powerpoint/2010/main" val="2695368476"/>
      </p:ext>
    </p:extLst>
  </p:cSld>
  <p:clrMapOvr>
    <a:masterClrMapping/>
  </p:clrMapOvr>
  <p:transition spd="med">
    <p:diamon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6293" y="332656"/>
            <a:ext cx="7099657" cy="864096"/>
          </a:xfrm>
        </p:spPr>
        <p:txBody>
          <a:bodyPr>
            <a:normAutofit fontScale="90000"/>
          </a:bodyPr>
          <a:lstStyle/>
          <a:p>
            <a:pPr algn="ctr"/>
            <a:r>
              <a:rPr lang="ru-RU" sz="2400" b="1" dirty="0" smtClean="0">
                <a:effectLst>
                  <a:outerShdw blurRad="38100" dist="38100" dir="2700000" algn="tl">
                    <a:srgbClr val="000000">
                      <a:alpha val="43137"/>
                    </a:srgbClr>
                  </a:outerShdw>
                </a:effectLst>
                <a:latin typeface="Arial" pitchFamily="34" charset="0"/>
                <a:cs typeface="Arial" pitchFamily="34" charset="0"/>
              </a:rPr>
              <a:t>Образование </a:t>
            </a:r>
            <a:r>
              <a:rPr lang="ru-RU" sz="2400" b="1" dirty="0">
                <a:effectLst>
                  <a:outerShdw blurRad="38100" dist="38100" dir="2700000" algn="tl">
                    <a:srgbClr val="000000">
                      <a:alpha val="43137"/>
                    </a:srgbClr>
                  </a:outerShdw>
                </a:effectLst>
                <a:latin typeface="Arial" pitchFamily="34" charset="0"/>
                <a:cs typeface="Arial" pitchFamily="34" charset="0"/>
              </a:rPr>
              <a:t>детей с </a:t>
            </a:r>
            <a:r>
              <a:rPr lang="ru-RU" sz="2400" b="1" dirty="0" smtClean="0">
                <a:effectLst>
                  <a:outerShdw blurRad="38100" dist="38100" dir="2700000" algn="tl">
                    <a:srgbClr val="000000">
                      <a:alpha val="43137"/>
                    </a:srgbClr>
                  </a:outerShdw>
                </a:effectLst>
                <a:latin typeface="Arial" pitchFamily="34" charset="0"/>
                <a:cs typeface="Arial" pitchFamily="34" charset="0"/>
              </a:rPr>
              <a:t>ограниченными возможностями здоровья. </a:t>
            </a:r>
            <a:br>
              <a:rPr lang="ru-RU" sz="2400" b="1" dirty="0" smtClean="0">
                <a:effectLst>
                  <a:outerShdw blurRad="38100" dist="38100" dir="2700000" algn="tl">
                    <a:srgbClr val="000000">
                      <a:alpha val="43137"/>
                    </a:srgbClr>
                  </a:outerShdw>
                </a:effectLst>
                <a:latin typeface="Arial" pitchFamily="34" charset="0"/>
                <a:cs typeface="Arial" pitchFamily="34" charset="0"/>
              </a:rPr>
            </a:br>
            <a:r>
              <a:rPr lang="ru-RU" sz="2400" b="1" dirty="0" smtClean="0">
                <a:effectLst>
                  <a:outerShdw blurRad="38100" dist="38100" dir="2700000" algn="tl">
                    <a:srgbClr val="000000">
                      <a:alpha val="43137"/>
                    </a:srgbClr>
                  </a:outerShdw>
                </a:effectLst>
                <a:latin typeface="Arial" pitchFamily="34" charset="0"/>
                <a:cs typeface="Arial" pitchFamily="34" charset="0"/>
              </a:rPr>
              <a:t>Законодательная </a:t>
            </a:r>
            <a:r>
              <a:rPr lang="ru-RU" sz="2400" b="1" dirty="0">
                <a:effectLst>
                  <a:outerShdw blurRad="38100" dist="38100" dir="2700000" algn="tl">
                    <a:srgbClr val="000000">
                      <a:alpha val="43137"/>
                    </a:srgbClr>
                  </a:outerShdw>
                </a:effectLst>
                <a:latin typeface="Arial" pitchFamily="34" charset="0"/>
                <a:cs typeface="Arial" pitchFamily="34" charset="0"/>
              </a:rPr>
              <a:t>база</a:t>
            </a:r>
            <a:endParaRPr lang="ru-RU" sz="2400" b="1" dirty="0"/>
          </a:p>
        </p:txBody>
      </p:sp>
      <p:sp>
        <p:nvSpPr>
          <p:cNvPr id="3" name="Объект 2"/>
          <p:cNvSpPr>
            <a:spLocks noGrp="1"/>
          </p:cNvSpPr>
          <p:nvPr>
            <p:ph idx="1"/>
          </p:nvPr>
        </p:nvSpPr>
        <p:spPr>
          <a:xfrm>
            <a:off x="640294" y="1628799"/>
            <a:ext cx="7604113" cy="4968551"/>
          </a:xfrm>
        </p:spPr>
        <p:txBody>
          <a:bodyPr>
            <a:normAutofit/>
          </a:bodyPr>
          <a:lstStyle/>
          <a:p>
            <a:pPr marL="0" indent="0" algn="ctr">
              <a:buNone/>
            </a:pPr>
            <a:r>
              <a:rPr lang="ru-RU" b="1" u="sng" dirty="0">
                <a:latin typeface="Arial" pitchFamily="34" charset="0"/>
                <a:cs typeface="Arial" pitchFamily="34" charset="0"/>
              </a:rPr>
              <a:t>Международные правовые документы:</a:t>
            </a:r>
          </a:p>
          <a:p>
            <a:pPr marL="355600" indent="-355600">
              <a:buFont typeface="+mj-lt"/>
              <a:buAutoNum type="arabicPeriod"/>
            </a:pPr>
            <a:r>
              <a:rPr lang="ru-RU" sz="1200" dirty="0" smtClean="0">
                <a:latin typeface="Arial" pitchFamily="34" charset="0"/>
                <a:cs typeface="Arial" pitchFamily="34" charset="0"/>
              </a:rPr>
              <a:t>Всеобщая декларация прав человека (1948) </a:t>
            </a:r>
          </a:p>
          <a:p>
            <a:pPr marL="355600" indent="0">
              <a:buNone/>
            </a:pPr>
            <a:r>
              <a:rPr lang="ru-RU" sz="1200" dirty="0" smtClean="0">
                <a:latin typeface="Arial" pitchFamily="34" charset="0"/>
                <a:cs typeface="Arial" pitchFamily="34" charset="0"/>
              </a:rPr>
              <a:t>(Статья 26 утверждает право всех людей на образование)</a:t>
            </a:r>
          </a:p>
          <a:p>
            <a:pPr marL="355600" indent="-355600">
              <a:buFont typeface="+mj-lt"/>
              <a:buAutoNum type="arabicPeriod" startAt="2"/>
            </a:pPr>
            <a:r>
              <a:rPr lang="ru-RU" sz="1200" dirty="0" smtClean="0">
                <a:latin typeface="Arial" pitchFamily="34" charset="0"/>
                <a:cs typeface="Arial" pitchFamily="34" charset="0"/>
              </a:rPr>
              <a:t>Конвенция о борьбе с дискриминацией в области образования (1960)</a:t>
            </a:r>
          </a:p>
          <a:p>
            <a:pPr marL="355600" indent="-355600">
              <a:buFont typeface="+mj-lt"/>
              <a:buAutoNum type="arabicPeriod" startAt="2"/>
            </a:pPr>
            <a:r>
              <a:rPr lang="ru-RU" sz="1200" dirty="0" smtClean="0">
                <a:latin typeface="Arial" pitchFamily="34" charset="0"/>
                <a:cs typeface="Arial" pitchFamily="34" charset="0"/>
              </a:rPr>
              <a:t>Конвенция о техническом и профессиональном образовании (80-е гг. </a:t>
            </a:r>
            <a:r>
              <a:rPr lang="en-US" sz="1200" dirty="0" smtClean="0">
                <a:latin typeface="Arial" pitchFamily="34" charset="0"/>
                <a:cs typeface="Arial" pitchFamily="34" charset="0"/>
              </a:rPr>
              <a:t>XX</a:t>
            </a:r>
            <a:r>
              <a:rPr lang="ru-RU" sz="1200" dirty="0" smtClean="0">
                <a:latin typeface="Arial" pitchFamily="34" charset="0"/>
                <a:cs typeface="Arial" pitchFamily="34" charset="0"/>
              </a:rPr>
              <a:t> в.)</a:t>
            </a:r>
          </a:p>
          <a:p>
            <a:pPr marL="355600" indent="-355600">
              <a:buFont typeface="+mj-lt"/>
              <a:buAutoNum type="arabicPeriod" startAt="2"/>
            </a:pPr>
            <a:r>
              <a:rPr lang="ru-RU" sz="1200" dirty="0" smtClean="0">
                <a:latin typeface="Arial" pitchFamily="34" charset="0"/>
                <a:cs typeface="Arial" pitchFamily="34" charset="0"/>
              </a:rPr>
              <a:t>Конвенция о ликвидации всех форм дискриминации в отношении женщин (1979)</a:t>
            </a:r>
          </a:p>
          <a:p>
            <a:pPr marL="355600" indent="-355600">
              <a:buFont typeface="+mj-lt"/>
              <a:buAutoNum type="arabicPeriod" startAt="2"/>
            </a:pPr>
            <a:r>
              <a:rPr lang="ru-RU" sz="1200" dirty="0" smtClean="0">
                <a:latin typeface="Arial" pitchFamily="34" charset="0"/>
                <a:cs typeface="Arial" pitchFamily="34" charset="0"/>
              </a:rPr>
              <a:t>Конвенция о правах ребенка (1989)</a:t>
            </a:r>
          </a:p>
          <a:p>
            <a:pPr marL="355600" indent="0">
              <a:buNone/>
            </a:pPr>
            <a:r>
              <a:rPr lang="ru-RU" sz="1200" b="1" dirty="0" smtClean="0">
                <a:latin typeface="Arial" pitchFamily="34" charset="0"/>
                <a:cs typeface="Arial" pitchFamily="34" charset="0"/>
              </a:rPr>
              <a:t>(</a:t>
            </a:r>
            <a:r>
              <a:rPr lang="ru-RU" sz="1100" b="1" dirty="0" smtClean="0">
                <a:latin typeface="Arial" pitchFamily="34" charset="0"/>
                <a:cs typeface="Arial" pitchFamily="34" charset="0"/>
              </a:rPr>
              <a:t>Статья 23 закрепляет право ребенка –инвалида на образование и достойную жизнь в обществе</a:t>
            </a:r>
            <a:r>
              <a:rPr lang="ru-RU" sz="1200" b="1" dirty="0" smtClean="0">
                <a:latin typeface="Arial" pitchFamily="34" charset="0"/>
                <a:cs typeface="Arial" pitchFamily="34" charset="0"/>
              </a:rPr>
              <a:t>)</a:t>
            </a:r>
          </a:p>
          <a:p>
            <a:pPr>
              <a:buFont typeface="+mj-lt"/>
              <a:buAutoNum type="arabicPeriod" startAt="6"/>
            </a:pPr>
            <a:r>
              <a:rPr lang="ru-RU" sz="1200" dirty="0" smtClean="0">
                <a:latin typeface="Arial" pitchFamily="34" charset="0"/>
                <a:cs typeface="Arial" pitchFamily="34" charset="0"/>
              </a:rPr>
              <a:t>Декларация о правах умственно отсталых лиц (1971)</a:t>
            </a:r>
          </a:p>
          <a:p>
            <a:pPr>
              <a:buFont typeface="+mj-lt"/>
              <a:buAutoNum type="arabicPeriod" startAt="6"/>
            </a:pPr>
            <a:r>
              <a:rPr lang="ru-RU" sz="1200" dirty="0" smtClean="0">
                <a:latin typeface="Arial" pitchFamily="34" charset="0"/>
                <a:cs typeface="Arial" pitchFamily="34" charset="0"/>
              </a:rPr>
              <a:t>Декларация о правах инвалидов (1975)</a:t>
            </a:r>
          </a:p>
          <a:p>
            <a:pPr>
              <a:buFont typeface="+mj-lt"/>
              <a:buAutoNum type="arabicPeriod" startAt="6"/>
            </a:pPr>
            <a:r>
              <a:rPr lang="ru-RU" sz="1200" dirty="0" err="1" smtClean="0">
                <a:latin typeface="Arial" pitchFamily="34" charset="0"/>
                <a:cs typeface="Arial" pitchFamily="34" charset="0"/>
              </a:rPr>
              <a:t>Саламанская</a:t>
            </a:r>
            <a:r>
              <a:rPr lang="ru-RU" sz="1200" dirty="0" smtClean="0">
                <a:latin typeface="Arial" pitchFamily="34" charset="0"/>
                <a:cs typeface="Arial" pitchFamily="34" charset="0"/>
              </a:rPr>
              <a:t> декларация (1994)</a:t>
            </a:r>
          </a:p>
          <a:p>
            <a:pPr>
              <a:buFont typeface="+mj-lt"/>
              <a:buAutoNum type="arabicPeriod" startAt="6"/>
            </a:pPr>
            <a:r>
              <a:rPr lang="ru-RU" sz="1200" dirty="0" err="1" smtClean="0">
                <a:latin typeface="Arial" pitchFamily="34" charset="0"/>
                <a:cs typeface="Arial" pitchFamily="34" charset="0"/>
              </a:rPr>
              <a:t>Дакарский</a:t>
            </a:r>
            <a:r>
              <a:rPr lang="ru-RU" sz="1200" dirty="0" smtClean="0">
                <a:latin typeface="Arial" pitchFamily="34" charset="0"/>
                <a:cs typeface="Arial" pitchFamily="34" charset="0"/>
              </a:rPr>
              <a:t> план действий (2000)</a:t>
            </a:r>
          </a:p>
          <a:p>
            <a:pPr>
              <a:buFont typeface="+mj-lt"/>
              <a:buAutoNum type="arabicPeriod" startAt="6"/>
            </a:pPr>
            <a:r>
              <a:rPr lang="ru-RU" sz="1200" dirty="0" smtClean="0">
                <a:latin typeface="Arial" pitchFamily="34" charset="0"/>
                <a:cs typeface="Arial" pitchFamily="34" charset="0"/>
              </a:rPr>
              <a:t>Стандартные правила обеспечения равных возможностей для инвалидов (1993)</a:t>
            </a:r>
          </a:p>
          <a:p>
            <a:pPr>
              <a:buFont typeface="+mj-lt"/>
              <a:buAutoNum type="arabicPeriod" startAt="6"/>
            </a:pPr>
            <a:r>
              <a:rPr lang="ru-RU" sz="1200" dirty="0" smtClean="0">
                <a:latin typeface="Arial" pitchFamily="34" charset="0"/>
                <a:cs typeface="Arial" pitchFamily="34" charset="0"/>
              </a:rPr>
              <a:t>Конвенция ООН о правах инвалидов (принята ООН в 2006 г., ратифицирована Россией в 2012 г.)    </a:t>
            </a:r>
            <a:r>
              <a:rPr lang="ru-RU" sz="1100" b="1" dirty="0">
                <a:latin typeface="Arial" pitchFamily="34" charset="0"/>
                <a:cs typeface="Arial" pitchFamily="34" charset="0"/>
              </a:rPr>
              <a:t>(Статья 24 Образование)</a:t>
            </a:r>
          </a:p>
          <a:p>
            <a:endParaRPr lang="ru-RU" sz="1200" dirty="0"/>
          </a:p>
        </p:txBody>
      </p:sp>
    </p:spTree>
    <p:extLst>
      <p:ext uri="{BB962C8B-B14F-4D97-AF65-F5344CB8AC3E}">
        <p14:creationId xmlns:p14="http://schemas.microsoft.com/office/powerpoint/2010/main" val="1222108592"/>
      </p:ext>
    </p:extLst>
  </p:cSld>
  <p:clrMapOvr>
    <a:masterClrMapping/>
  </p:clrMapOvr>
  <p:transition spd="med">
    <p:diamon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332656"/>
            <a:ext cx="7071810" cy="576064"/>
          </a:xfrm>
        </p:spPr>
        <p:txBody>
          <a:bodyPr/>
          <a:lstStyle/>
          <a:p>
            <a:r>
              <a:rPr lang="ru-RU" sz="2400" b="1" u="sng" dirty="0">
                <a:solidFill>
                  <a:schemeClr val="accent2"/>
                </a:solidFill>
                <a:effectLst>
                  <a:outerShdw blurRad="38100" dist="38100" dir="2700000" algn="tl">
                    <a:srgbClr val="000000">
                      <a:alpha val="43137"/>
                    </a:srgbClr>
                  </a:outerShdw>
                </a:effectLst>
                <a:latin typeface="Arial" pitchFamily="34" charset="0"/>
                <a:cs typeface="Arial" pitchFamily="34" charset="0"/>
              </a:rPr>
              <a:t>Конвенция ООН о правах инвалидов </a:t>
            </a:r>
          </a:p>
        </p:txBody>
      </p:sp>
      <p:sp>
        <p:nvSpPr>
          <p:cNvPr id="3" name="Объект 2"/>
          <p:cNvSpPr>
            <a:spLocks noGrp="1"/>
          </p:cNvSpPr>
          <p:nvPr>
            <p:ph idx="1"/>
          </p:nvPr>
        </p:nvSpPr>
        <p:spPr>
          <a:xfrm>
            <a:off x="251520" y="908720"/>
            <a:ext cx="8568952" cy="5616624"/>
          </a:xfrm>
        </p:spPr>
        <p:txBody>
          <a:bodyPr>
            <a:normAutofit fontScale="85000" lnSpcReduction="20000"/>
          </a:bodyPr>
          <a:lstStyle/>
          <a:p>
            <a:pPr marL="0" indent="0" algn="just">
              <a:buNone/>
            </a:pPr>
            <a:r>
              <a:rPr lang="ru-RU" dirty="0">
                <a:latin typeface="Arial" pitchFamily="34" charset="0"/>
                <a:cs typeface="Arial" pitchFamily="34" charset="0"/>
              </a:rPr>
              <a:t>Принята резолюцией 61/106 Генеральной Ассамблеи от 13 декабря 2006 </a:t>
            </a:r>
            <a:r>
              <a:rPr lang="ru-RU" dirty="0" smtClean="0">
                <a:latin typeface="Arial" pitchFamily="34" charset="0"/>
                <a:cs typeface="Arial" pitchFamily="34" charset="0"/>
              </a:rPr>
              <a:t>года</a:t>
            </a:r>
          </a:p>
          <a:p>
            <a:pPr marL="0" indent="0" algn="just">
              <a:buNone/>
            </a:pPr>
            <a:r>
              <a:rPr lang="ru-RU" dirty="0" smtClean="0">
                <a:latin typeface="Arial" pitchFamily="34" charset="0"/>
                <a:cs typeface="Arial" pitchFamily="34" charset="0"/>
              </a:rPr>
              <a:t>Ратифицирована Российской  Федерацией в мае 2012 года </a:t>
            </a:r>
          </a:p>
          <a:p>
            <a:pPr marL="0" indent="0" algn="just">
              <a:buNone/>
            </a:pPr>
            <a:r>
              <a:rPr lang="ru-RU" dirty="0" smtClean="0">
                <a:latin typeface="Arial" pitchFamily="34" charset="0"/>
                <a:cs typeface="Arial" pitchFamily="34" charset="0"/>
              </a:rPr>
              <a:t>(Федеральный Закон От 03.05.2012 N 46-фз "О Ратификации Конвенции О Правах Инвалидов" (Принят </a:t>
            </a:r>
            <a:r>
              <a:rPr lang="ru-RU" dirty="0" err="1" smtClean="0">
                <a:latin typeface="Arial" pitchFamily="34" charset="0"/>
                <a:cs typeface="Arial" pitchFamily="34" charset="0"/>
              </a:rPr>
              <a:t>Гд</a:t>
            </a:r>
            <a:r>
              <a:rPr lang="ru-RU" dirty="0" smtClean="0">
                <a:latin typeface="Arial" pitchFamily="34" charset="0"/>
                <a:cs typeface="Arial" pitchFamily="34" charset="0"/>
              </a:rPr>
              <a:t> </a:t>
            </a:r>
            <a:r>
              <a:rPr lang="ru-RU" dirty="0" err="1" smtClean="0">
                <a:latin typeface="Arial" pitchFamily="34" charset="0"/>
                <a:cs typeface="Arial" pitchFamily="34" charset="0"/>
              </a:rPr>
              <a:t>Фс</a:t>
            </a:r>
            <a:r>
              <a:rPr lang="ru-RU" dirty="0" smtClean="0">
                <a:latin typeface="Arial" pitchFamily="34" charset="0"/>
                <a:cs typeface="Arial" pitchFamily="34" charset="0"/>
              </a:rPr>
              <a:t> </a:t>
            </a:r>
            <a:r>
              <a:rPr lang="ru-RU" dirty="0" err="1" smtClean="0">
                <a:latin typeface="Arial" pitchFamily="34" charset="0"/>
                <a:cs typeface="Arial" pitchFamily="34" charset="0"/>
              </a:rPr>
              <a:t>Рф</a:t>
            </a:r>
            <a:r>
              <a:rPr lang="ru-RU" dirty="0" smtClean="0">
                <a:latin typeface="Arial" pitchFamily="34" charset="0"/>
                <a:cs typeface="Arial" pitchFamily="34" charset="0"/>
              </a:rPr>
              <a:t> 25.04.2012</a:t>
            </a:r>
            <a:r>
              <a:rPr lang="ru-RU" dirty="0" smtClean="0"/>
              <a:t>)</a:t>
            </a:r>
            <a:endParaRPr lang="ru-RU" dirty="0">
              <a:latin typeface="Arial" pitchFamily="34" charset="0"/>
              <a:cs typeface="Arial" pitchFamily="34" charset="0"/>
            </a:endParaRPr>
          </a:p>
          <a:p>
            <a:pPr marL="0" indent="0">
              <a:buNone/>
            </a:pPr>
            <a:r>
              <a:rPr lang="ru-RU" b="1" dirty="0"/>
              <a:t>Статья 24 Образование</a:t>
            </a:r>
          </a:p>
          <a:p>
            <a:pPr>
              <a:buAutoNum type="arabicPeriod"/>
            </a:pPr>
            <a:r>
              <a:rPr lang="ru-RU" dirty="0"/>
              <a:t>Государства-участники признают право инвалидов на образование. В целях реализации этого права без дискриминации и на основе равенства возможностей государства-участники обеспечивают инклюзивное образование на всех уровнях и обучение в течение всей жизни.</a:t>
            </a:r>
          </a:p>
          <a:p>
            <a:pPr>
              <a:buAutoNum type="arabicPeriod"/>
            </a:pPr>
            <a:r>
              <a:rPr lang="ru-RU" dirty="0"/>
              <a:t>При реализации этого права государства-участники обеспечивают, чтобы: </a:t>
            </a:r>
          </a:p>
          <a:p>
            <a:pPr marL="0" indent="0">
              <a:buNone/>
            </a:pPr>
            <a:r>
              <a:rPr lang="ru-RU" i="1" dirty="0"/>
              <a:t>а) инвалиды не исключались по причине инвалидности из системы общего образования, а дети-инвалиды — из системы бесплатного и обязательного начального образования или среднего образования; </a:t>
            </a:r>
          </a:p>
          <a:p>
            <a:pPr marL="0" indent="0">
              <a:buNone/>
            </a:pPr>
            <a:r>
              <a:rPr lang="ru-RU" i="1" dirty="0"/>
              <a:t>b) инвалиды имели наравне с другими доступ к инклюзивному, качественному и бесплатному начальному образованию и среднему образованию в местах своего проживания; </a:t>
            </a:r>
          </a:p>
          <a:p>
            <a:pPr marL="0" indent="0">
              <a:buNone/>
            </a:pPr>
            <a:r>
              <a:rPr lang="ru-RU" i="1" dirty="0"/>
              <a:t>c) обеспечивалось разумное приспособление, учитывающее индивидуальные потребности; </a:t>
            </a:r>
          </a:p>
          <a:p>
            <a:pPr marL="0" indent="0">
              <a:buNone/>
            </a:pPr>
            <a:r>
              <a:rPr lang="ru-RU" i="1" dirty="0"/>
              <a:t>d) инвалиды получали внутри системы общего образования требуемую поддержку для облегчения их эффективного обучения; </a:t>
            </a:r>
          </a:p>
          <a:p>
            <a:pPr marL="0" indent="0">
              <a:buNone/>
            </a:pPr>
            <a:r>
              <a:rPr lang="ru-RU" i="1" dirty="0"/>
              <a:t>e) в обстановке, максимально способствующей освоению знаний и социальному развитию, сообразно с целью полной охваченности принимались эффективные меры по организации индивидуализированной поддержки.</a:t>
            </a:r>
          </a:p>
          <a:p>
            <a:endParaRPr lang="ru-RU" dirty="0"/>
          </a:p>
        </p:txBody>
      </p:sp>
    </p:spTree>
    <p:extLst>
      <p:ext uri="{BB962C8B-B14F-4D97-AF65-F5344CB8AC3E}">
        <p14:creationId xmlns:p14="http://schemas.microsoft.com/office/powerpoint/2010/main" val="2565400621"/>
      </p:ext>
    </p:extLst>
  </p:cSld>
  <p:clrMapOvr>
    <a:masterClrMapping/>
  </p:clrMapOvr>
  <p:transition spd="med">
    <p:diamon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76672"/>
            <a:ext cx="7072546" cy="456002"/>
          </a:xfrm>
        </p:spPr>
        <p:txBody>
          <a:bodyPr>
            <a:normAutofit fontScale="90000"/>
          </a:bodyPr>
          <a:lstStyle/>
          <a:p>
            <a:r>
              <a:rPr lang="ru-RU" sz="2400" b="1" u="sng" dirty="0">
                <a:solidFill>
                  <a:schemeClr val="accent2"/>
                </a:solidFill>
                <a:effectLst>
                  <a:outerShdw blurRad="38100" dist="38100" dir="2700000" algn="tl">
                    <a:srgbClr val="000000">
                      <a:alpha val="43137"/>
                    </a:srgbClr>
                  </a:outerShdw>
                </a:effectLst>
                <a:latin typeface="Arial" pitchFamily="34" charset="0"/>
                <a:cs typeface="Arial" pitchFamily="34" charset="0"/>
              </a:rPr>
              <a:t>Конвенция (продолжение)</a:t>
            </a:r>
          </a:p>
        </p:txBody>
      </p:sp>
      <p:sp>
        <p:nvSpPr>
          <p:cNvPr id="3" name="Объект 2"/>
          <p:cNvSpPr>
            <a:spLocks noGrp="1"/>
          </p:cNvSpPr>
          <p:nvPr>
            <p:ph idx="1"/>
          </p:nvPr>
        </p:nvSpPr>
        <p:spPr>
          <a:xfrm>
            <a:off x="179512" y="1294367"/>
            <a:ext cx="8712968" cy="5563633"/>
          </a:xfrm>
        </p:spPr>
        <p:txBody>
          <a:bodyPr>
            <a:normAutofit fontScale="85000" lnSpcReduction="20000"/>
          </a:bodyPr>
          <a:lstStyle/>
          <a:p>
            <a:pPr marL="0" indent="0">
              <a:lnSpc>
                <a:spcPct val="120000"/>
              </a:lnSpc>
              <a:buNone/>
            </a:pPr>
            <a:r>
              <a:rPr lang="ru-RU" dirty="0">
                <a:solidFill>
                  <a:schemeClr val="accent1">
                    <a:lumMod val="75000"/>
                  </a:schemeClr>
                </a:solidFill>
              </a:rPr>
              <a:t>3. </a:t>
            </a:r>
            <a:r>
              <a:rPr lang="ru-RU" dirty="0"/>
              <a:t>Государства-участники наделяют инвалидов возможностью осваивать жизненные и </a:t>
            </a:r>
            <a:r>
              <a:rPr lang="ru-RU" dirty="0" err="1"/>
              <a:t>социализационные</a:t>
            </a:r>
            <a:r>
              <a:rPr lang="ru-RU" dirty="0"/>
              <a:t> навыки, чтобы облегчить их полное и равное участие в процессе образования и в качестве членов местного сообщества. Государства-участники принимают в этом направлении надлежащие меры, в том числе: </a:t>
            </a:r>
          </a:p>
          <a:p>
            <a:pPr indent="109538">
              <a:lnSpc>
                <a:spcPct val="120000"/>
              </a:lnSpc>
              <a:buNone/>
            </a:pPr>
            <a:r>
              <a:rPr lang="ru-RU" i="1" dirty="0"/>
              <a:t>а) содействуют освоению азбуки Брайля, альтернативных шрифтов, усиливающих и альтернативных методов, способов и форматов общения, а также навыков ориентации и мобильности и способствуют поддержке со стороны сверстников и наставничеству; </a:t>
            </a:r>
          </a:p>
          <a:p>
            <a:pPr indent="109538">
              <a:lnSpc>
                <a:spcPct val="120000"/>
              </a:lnSpc>
              <a:buNone/>
            </a:pPr>
            <a:r>
              <a:rPr lang="ru-RU" i="1" dirty="0"/>
              <a:t>b) содействуют освоению жестового языка и поощрению языковой самобытности глухих; </a:t>
            </a:r>
          </a:p>
          <a:p>
            <a:pPr indent="109538">
              <a:lnSpc>
                <a:spcPct val="120000"/>
              </a:lnSpc>
              <a:spcBef>
                <a:spcPts val="0"/>
              </a:spcBef>
              <a:spcAft>
                <a:spcPts val="600"/>
              </a:spcAft>
              <a:buNone/>
            </a:pPr>
            <a:r>
              <a:rPr lang="ru-RU" i="1" dirty="0"/>
              <a:t>с) обеспечивают, чтобы обучение лиц, в частности детей, которые являются слепыми, глухими или слепоглухими, осуществлялось с помощью наиболее подходящих для индивида языков и методов и способов общения и в обстановке, которая максимальным образом способствует освоению знаний и социальному развитию. </a:t>
            </a:r>
          </a:p>
          <a:p>
            <a:pPr marL="0" indent="0">
              <a:lnSpc>
                <a:spcPct val="120000"/>
              </a:lnSpc>
              <a:buNone/>
            </a:pPr>
            <a:r>
              <a:rPr lang="ru-RU" dirty="0">
                <a:solidFill>
                  <a:schemeClr val="accent1">
                    <a:lumMod val="75000"/>
                  </a:schemeClr>
                </a:solidFill>
              </a:rPr>
              <a:t>4. </a:t>
            </a:r>
            <a:r>
              <a:rPr lang="ru-RU" dirty="0"/>
              <a:t>Чтобы содействовать обеспечению реализации этого права, государства-участники принимают надлежащие меры для привлечения на работу учителей, в том числе учителей-инвалидов, владеющих жестовым языком и/или азбукой Брайля, и для обучения специалистов и персонала, работающих на всех уровнях системы образования. Такое обучение охватывает просвещение в вопросах инвалидности и использование подходящих усиливающих и альтернативных методов, способов и форматов общения, учебных методик и материалов для оказания поддержки инвалидам.</a:t>
            </a:r>
          </a:p>
          <a:p>
            <a:endParaRPr lang="ru-RU" dirty="0"/>
          </a:p>
        </p:txBody>
      </p:sp>
    </p:spTree>
    <p:extLst>
      <p:ext uri="{BB962C8B-B14F-4D97-AF65-F5344CB8AC3E}">
        <p14:creationId xmlns:p14="http://schemas.microsoft.com/office/powerpoint/2010/main" val="828865405"/>
      </p:ext>
    </p:extLst>
  </p:cSld>
  <p:clrMapOvr>
    <a:masterClrMapping/>
  </p:clrMapOvr>
  <p:transition spd="med">
    <p:diamon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99" y="609600"/>
            <a:ext cx="6347713" cy="875184"/>
          </a:xfrm>
        </p:spPr>
        <p:txBody>
          <a:bodyPr>
            <a:normAutofit/>
          </a:bodyPr>
          <a:lstStyle/>
          <a:p>
            <a:r>
              <a:rPr lang="ru-RU" sz="2400" b="1" u="sng" dirty="0">
                <a:solidFill>
                  <a:schemeClr val="accent2"/>
                </a:solidFill>
                <a:effectLst>
                  <a:outerShdw blurRad="38100" dist="38100" dir="2700000" algn="tl">
                    <a:srgbClr val="000000">
                      <a:alpha val="43137"/>
                    </a:srgbClr>
                  </a:outerShdw>
                </a:effectLst>
                <a:latin typeface="Arial" pitchFamily="34" charset="0"/>
                <a:cs typeface="Arial" pitchFamily="34" charset="0"/>
              </a:rPr>
              <a:t>Законодательство Российской Федерации</a:t>
            </a:r>
            <a:endParaRPr lang="ru-RU" sz="2400" dirty="0"/>
          </a:p>
        </p:txBody>
      </p:sp>
      <p:sp>
        <p:nvSpPr>
          <p:cNvPr id="3" name="Объект 2"/>
          <p:cNvSpPr>
            <a:spLocks noGrp="1"/>
          </p:cNvSpPr>
          <p:nvPr>
            <p:ph idx="1"/>
          </p:nvPr>
        </p:nvSpPr>
        <p:spPr>
          <a:xfrm>
            <a:off x="539552" y="1628800"/>
            <a:ext cx="6347714" cy="3880773"/>
          </a:xfrm>
        </p:spPr>
        <p:txBody>
          <a:bodyPr>
            <a:normAutofit fontScale="92500" lnSpcReduction="20000"/>
          </a:bodyPr>
          <a:lstStyle/>
          <a:p>
            <a:pPr marL="514350" indent="-514350">
              <a:buFont typeface="+mj-lt"/>
              <a:buAutoNum type="arabicPeriod"/>
            </a:pPr>
            <a:r>
              <a:rPr lang="ru-RU" sz="2100" dirty="0">
                <a:latin typeface="Arial" pitchFamily="34" charset="0"/>
                <a:cs typeface="Arial" pitchFamily="34" charset="0"/>
              </a:rPr>
              <a:t>Закон РФ N 273-ФЗ«Об образовании в Российской Федерации»(2012)</a:t>
            </a:r>
          </a:p>
          <a:p>
            <a:pPr marL="514350" indent="-514350">
              <a:buFont typeface="+mj-lt"/>
              <a:buAutoNum type="arabicPeriod"/>
            </a:pPr>
            <a:r>
              <a:rPr lang="ru-RU" sz="2100" dirty="0">
                <a:latin typeface="Arial" pitchFamily="34" charset="0"/>
                <a:cs typeface="Arial" pitchFamily="34" charset="0"/>
              </a:rPr>
              <a:t>Закон РФ N 181-ФЗ « О социальной защите инвалидов в Российской Федерации» (1995)</a:t>
            </a:r>
          </a:p>
          <a:p>
            <a:pPr marL="514350" indent="-514350">
              <a:buFont typeface="+mj-lt"/>
              <a:buAutoNum type="arabicPeriod"/>
            </a:pPr>
            <a:r>
              <a:rPr lang="ru-RU" sz="2100" dirty="0">
                <a:latin typeface="Arial" pitchFamily="34" charset="0"/>
                <a:cs typeface="Arial" pitchFamily="34" charset="0"/>
              </a:rPr>
              <a:t>Закон РФ </a:t>
            </a:r>
            <a:r>
              <a:rPr lang="ru-RU" dirty="0">
                <a:latin typeface="Arial" pitchFamily="34" charset="0"/>
                <a:cs typeface="Arial" pitchFamily="34" charset="0"/>
              </a:rPr>
              <a:t>«Об основных гарантиях прав ребенка в Российской Федерации» (1998)</a:t>
            </a:r>
          </a:p>
          <a:p>
            <a:pPr marL="514350" indent="-514350">
              <a:buFont typeface="+mj-lt"/>
              <a:buAutoNum type="arabicPeriod"/>
            </a:pPr>
            <a:r>
              <a:rPr lang="ru-RU" sz="2100" dirty="0">
                <a:latin typeface="Arial" pitchFamily="34" charset="0"/>
                <a:cs typeface="Arial" pitchFamily="34" charset="0"/>
              </a:rPr>
              <a:t>Национальная</a:t>
            </a:r>
            <a:r>
              <a:rPr lang="ru-RU" dirty="0">
                <a:latin typeface="Arial" pitchFamily="34" charset="0"/>
                <a:cs typeface="Arial" pitchFamily="34" charset="0"/>
              </a:rPr>
              <a:t> доктрина образования в РФ (2000)</a:t>
            </a:r>
          </a:p>
          <a:p>
            <a:pPr marL="514350" indent="-514350">
              <a:buFont typeface="+mj-lt"/>
              <a:buAutoNum type="arabicPeriod"/>
            </a:pPr>
            <a:r>
              <a:rPr lang="ru-RU" dirty="0">
                <a:latin typeface="Arial" pitchFamily="34" charset="0"/>
                <a:cs typeface="Arial" pitchFamily="34" charset="0"/>
              </a:rPr>
              <a:t>Концепция реформирования системы специального образования (1999)</a:t>
            </a:r>
          </a:p>
          <a:p>
            <a:pPr marL="514350" indent="-514350">
              <a:buFont typeface="+mj-lt"/>
              <a:buAutoNum type="arabicPeriod"/>
            </a:pPr>
            <a:r>
              <a:rPr lang="ru-RU" dirty="0">
                <a:latin typeface="Arial" pitchFamily="34" charset="0"/>
                <a:cs typeface="Arial" pitchFamily="34" charset="0"/>
              </a:rPr>
              <a:t>Национальная образовательная инициатива «Наша новая школа» (2010)</a:t>
            </a:r>
          </a:p>
          <a:p>
            <a:pPr marL="514350" indent="-514350">
              <a:buFont typeface="+mj-lt"/>
              <a:buAutoNum type="arabicPeriod"/>
            </a:pPr>
            <a:r>
              <a:rPr lang="ru-RU" dirty="0">
                <a:latin typeface="Arial" pitchFamily="34" charset="0"/>
                <a:cs typeface="Arial" pitchFamily="34" charset="0"/>
              </a:rPr>
              <a:t>Указ президента РФ «О национальной стратегии действий в интересах детей на 2012-2017 годы (2012)</a:t>
            </a:r>
          </a:p>
          <a:p>
            <a:endParaRPr lang="ru-RU" dirty="0"/>
          </a:p>
        </p:txBody>
      </p:sp>
    </p:spTree>
    <p:extLst>
      <p:ext uri="{BB962C8B-B14F-4D97-AF65-F5344CB8AC3E}">
        <p14:creationId xmlns:p14="http://schemas.microsoft.com/office/powerpoint/2010/main" val="3586606327"/>
      </p:ext>
    </p:extLst>
  </p:cSld>
  <p:clrMapOvr>
    <a:masterClrMapping/>
  </p:clrMapOvr>
  <p:transition spd="med">
    <p:diamon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76672"/>
            <a:ext cx="8064896" cy="1152128"/>
          </a:xfrm>
        </p:spPr>
        <p:txBody>
          <a:bodyPr>
            <a:normAutofit fontScale="90000"/>
          </a:bodyPr>
          <a:lstStyle/>
          <a:p>
            <a:r>
              <a:rPr lang="ru-RU" sz="2400" b="1" dirty="0">
                <a:effectLst>
                  <a:outerShdw blurRad="38100" dist="38100" dir="2700000" algn="tl">
                    <a:srgbClr val="000000">
                      <a:alpha val="43137"/>
                    </a:srgbClr>
                  </a:outerShdw>
                </a:effectLst>
                <a:latin typeface="Arial" pitchFamily="34" charset="0"/>
                <a:cs typeface="Arial" pitchFamily="34" charset="0"/>
                <a:hlinkClick r:id="rId2"/>
              </a:rPr>
              <a:t>Федеральный закон от 24 ноября 1995 г. N 181-ФЗ "О </a:t>
            </a:r>
            <a:r>
              <a:rPr lang="ru-RU" sz="2400" b="1" dirty="0">
                <a:solidFill>
                  <a:schemeClr val="bg2">
                    <a:lumMod val="40000"/>
                    <a:lumOff val="60000"/>
                  </a:schemeClr>
                </a:solidFill>
                <a:effectLst>
                  <a:outerShdw blurRad="38100" dist="38100" dir="2700000" algn="tl">
                    <a:srgbClr val="000000">
                      <a:alpha val="43137"/>
                    </a:srgbClr>
                  </a:outerShdw>
                </a:effectLst>
                <a:latin typeface="Arial" pitchFamily="34" charset="0"/>
                <a:cs typeface="Arial" pitchFamily="34" charset="0"/>
                <a:hlinkClick r:id="rId2"/>
              </a:rPr>
              <a:t>социальной</a:t>
            </a:r>
            <a:r>
              <a:rPr lang="ru-RU" sz="2400" b="1" dirty="0">
                <a:effectLst>
                  <a:outerShdw blurRad="38100" dist="38100" dir="2700000" algn="tl">
                    <a:srgbClr val="000000">
                      <a:alpha val="43137"/>
                    </a:srgbClr>
                  </a:outerShdw>
                </a:effectLst>
                <a:latin typeface="Arial" pitchFamily="34" charset="0"/>
                <a:cs typeface="Arial" pitchFamily="34" charset="0"/>
                <a:hlinkClick r:id="rId2"/>
              </a:rPr>
              <a:t> защите инвалидов в Российской Федерации"</a:t>
            </a:r>
            <a:r>
              <a:rPr lang="ru-RU" sz="2400" b="1" dirty="0">
                <a:effectLst>
                  <a:outerShdw blurRad="38100" dist="38100" dir="2700000" algn="tl">
                    <a:srgbClr val="000000">
                      <a:alpha val="43137"/>
                    </a:srgbClr>
                  </a:outerShdw>
                </a:effectLst>
                <a:latin typeface="Arial" pitchFamily="34" charset="0"/>
                <a:cs typeface="Arial" pitchFamily="34" charset="0"/>
              </a:rPr>
              <a:t/>
            </a:r>
            <a:br>
              <a:rPr lang="ru-RU" sz="2400" b="1" dirty="0">
                <a:effectLst>
                  <a:outerShdw blurRad="38100" dist="38100" dir="2700000" algn="tl">
                    <a:srgbClr val="000000">
                      <a:alpha val="43137"/>
                    </a:srgbClr>
                  </a:outerShdw>
                </a:effectLst>
                <a:latin typeface="Arial" pitchFamily="34" charset="0"/>
                <a:cs typeface="Arial" pitchFamily="34" charset="0"/>
              </a:rPr>
            </a:br>
            <a:endParaRPr lang="ru-RU" sz="24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Объект 2"/>
          <p:cNvSpPr>
            <a:spLocks noGrp="1"/>
          </p:cNvSpPr>
          <p:nvPr>
            <p:ph idx="1"/>
          </p:nvPr>
        </p:nvSpPr>
        <p:spPr>
          <a:xfrm>
            <a:off x="251520" y="1700808"/>
            <a:ext cx="8496944" cy="4691615"/>
          </a:xfrm>
        </p:spPr>
        <p:txBody>
          <a:bodyPr>
            <a:normAutofit fontScale="85000" lnSpcReduction="10000"/>
          </a:bodyPr>
          <a:lstStyle/>
          <a:p>
            <a:pPr marL="0" indent="0">
              <a:buNone/>
            </a:pPr>
            <a:r>
              <a:rPr lang="ru-RU" b="1" dirty="0" smtClean="0"/>
              <a:t>Статья </a:t>
            </a:r>
            <a:r>
              <a:rPr lang="ru-RU" b="1" dirty="0"/>
              <a:t>19.</a:t>
            </a:r>
            <a:r>
              <a:rPr lang="ru-RU" dirty="0"/>
              <a:t> Образование инвалидов</a:t>
            </a:r>
          </a:p>
          <a:p>
            <a:pPr marL="0" indent="0">
              <a:buNone/>
            </a:pPr>
            <a:r>
              <a:rPr lang="ru-RU" dirty="0"/>
              <a:t>Государство поддерживает получение инвалидами образования и гарантирует создание инвалидам необходимых условий для его получения.</a:t>
            </a:r>
          </a:p>
          <a:p>
            <a:pPr marL="0" indent="0">
              <a:buNone/>
            </a:pPr>
            <a:r>
              <a:rPr lang="ru-RU" dirty="0"/>
              <a:t>Поддержка общего образования, профессионального образования и профессионального обучения инвалидов направлена на:</a:t>
            </a:r>
          </a:p>
          <a:p>
            <a:pPr marL="0" indent="0">
              <a:buNone/>
            </a:pPr>
            <a:r>
              <a:rPr lang="ru-RU" dirty="0"/>
              <a:t>1) осуществление ими прав и свобод человека наравне с другими гражданами;</a:t>
            </a:r>
          </a:p>
          <a:p>
            <a:pPr marL="0" indent="0">
              <a:buNone/>
            </a:pPr>
            <a:r>
              <a:rPr lang="ru-RU" dirty="0"/>
              <a:t>2) развитие личности, индивидуальных способностей и возможностей;</a:t>
            </a:r>
          </a:p>
          <a:p>
            <a:pPr marL="0" indent="0">
              <a:buNone/>
            </a:pPr>
            <a:r>
              <a:rPr lang="ru-RU" dirty="0"/>
              <a:t>3) интеграцию в общество.</a:t>
            </a:r>
          </a:p>
          <a:p>
            <a:pPr marL="0" indent="0">
              <a:buNone/>
            </a:pPr>
            <a:r>
              <a:rPr lang="ru-RU" dirty="0"/>
              <a:t>Органы, осуществляющие управление в сфере образования, и образовательные организации совместно с органами социальной защиты населения и органами здравоохранения обеспечивают получение инвалидами общедоступного и бесплатного дошкольного, начального общего, основного общего, среднего общего образования и среднего профессионального образования, а также бесплатного высшего образования.</a:t>
            </a:r>
          </a:p>
          <a:p>
            <a:pPr marL="0" indent="0">
              <a:buNone/>
            </a:pPr>
            <a:r>
              <a:rPr lang="ru-RU" dirty="0"/>
              <a:t>Общее образование, профессиональное образование и профессиональное обучение инвалидов осуществляются в соответствии с адаптированными образовательными программами и индивидуальными программами реабилитации инвалидов.</a:t>
            </a:r>
          </a:p>
          <a:p>
            <a:endParaRPr lang="ru-RU" dirty="0"/>
          </a:p>
        </p:txBody>
      </p:sp>
    </p:spTree>
    <p:extLst>
      <p:ext uri="{BB962C8B-B14F-4D97-AF65-F5344CB8AC3E}">
        <p14:creationId xmlns:p14="http://schemas.microsoft.com/office/powerpoint/2010/main" val="1017217443"/>
      </p:ext>
    </p:extLst>
  </p:cSld>
  <p:clrMapOvr>
    <a:masterClrMapping/>
  </p:clrMapOvr>
  <p:transition spd="med">
    <p:diamon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84710" y="476672"/>
            <a:ext cx="8047730" cy="864096"/>
          </a:xfrm>
        </p:spPr>
        <p:txBody>
          <a:bodyPr>
            <a:normAutofit/>
          </a:bodyPr>
          <a:lstStyle/>
          <a:p>
            <a:r>
              <a:rPr lang="ru-RU" sz="2400" b="1" dirty="0">
                <a:solidFill>
                  <a:schemeClr val="tx1"/>
                </a:solidFill>
                <a:effectLst>
                  <a:outerShdw blurRad="38100" dist="38100" dir="2700000" algn="tl">
                    <a:srgbClr val="000000">
                      <a:alpha val="43137"/>
                    </a:srgbClr>
                  </a:outerShdw>
                </a:effectLst>
                <a:latin typeface="Arial" pitchFamily="34" charset="0"/>
                <a:cs typeface="Arial" pitchFamily="34" charset="0"/>
              </a:rPr>
              <a:t>Федеральный закон РФ от 29 декабря 2012 г. №273-ФЗ «Об образовании в Российской </a:t>
            </a:r>
            <a:r>
              <a:rPr lang="ru-RU" sz="2000" b="1" dirty="0">
                <a:solidFill>
                  <a:schemeClr val="tx1"/>
                </a:solidFill>
                <a:effectLst>
                  <a:outerShdw blurRad="38100" dist="38100" dir="2700000" algn="tl">
                    <a:srgbClr val="000000">
                      <a:alpha val="43137"/>
                    </a:srgbClr>
                  </a:outerShdw>
                </a:effectLst>
                <a:latin typeface="Arial" pitchFamily="34" charset="0"/>
                <a:cs typeface="Arial" pitchFamily="34" charset="0"/>
              </a:rPr>
              <a:t>Федерации</a:t>
            </a:r>
            <a:r>
              <a:rPr lang="ru-RU" sz="24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3" name="Объект 2"/>
          <p:cNvSpPr>
            <a:spLocks noGrp="1"/>
          </p:cNvSpPr>
          <p:nvPr>
            <p:ph idx="1"/>
          </p:nvPr>
        </p:nvSpPr>
        <p:spPr>
          <a:xfrm>
            <a:off x="332111" y="1412776"/>
            <a:ext cx="8352928" cy="4907639"/>
          </a:xfrm>
        </p:spPr>
        <p:txBody>
          <a:bodyPr>
            <a:normAutofit fontScale="92500" lnSpcReduction="10000"/>
          </a:bodyPr>
          <a:lstStyle/>
          <a:p>
            <a:pPr marL="0" indent="0" algn="ctr">
              <a:buNone/>
            </a:pPr>
            <a:r>
              <a:rPr lang="ru-RU" sz="2300" b="1" u="sng" dirty="0">
                <a:latin typeface="Arial" pitchFamily="34" charset="0"/>
                <a:cs typeface="Arial" pitchFamily="34" charset="0"/>
              </a:rPr>
              <a:t>Статья 2. Основные понятия, используемые в настоящем Федеральном законе</a:t>
            </a:r>
          </a:p>
          <a:p>
            <a:pPr marL="0" indent="0" algn="ctr">
              <a:buNone/>
            </a:pPr>
            <a:endParaRPr lang="ru-RU" sz="2100" u="sng" dirty="0">
              <a:latin typeface="Arial" pitchFamily="34" charset="0"/>
              <a:cs typeface="Arial" pitchFamily="34" charset="0"/>
            </a:endParaRPr>
          </a:p>
          <a:p>
            <a:r>
              <a:rPr lang="ru-RU" dirty="0"/>
              <a:t>16) </a:t>
            </a:r>
            <a:r>
              <a:rPr lang="ru-RU" b="1" dirty="0"/>
              <a:t>обучающийся с ограниченными возможностями здоровья</a:t>
            </a:r>
            <a:r>
              <a:rPr lang="ru-RU" dirty="0"/>
              <a:t> - </a:t>
            </a:r>
            <a:r>
              <a:rPr lang="ru-RU" sz="2100" dirty="0">
                <a:latin typeface="Arial" pitchFamily="34" charset="0"/>
                <a:cs typeface="Arial" pitchFamily="34" charset="0"/>
              </a:rPr>
              <a:t>физическое лицо, имеющее недостатки в физическом и (или) психологическом развитии, подтвержденные психолого-медико-педагогической комиссией и препятствующие получению образования без создания специальных условий;</a:t>
            </a:r>
          </a:p>
          <a:p>
            <a:r>
              <a:rPr lang="ru-RU" sz="2100" dirty="0"/>
              <a:t>27) </a:t>
            </a:r>
            <a:r>
              <a:rPr lang="ru-RU" sz="2100" b="1" dirty="0">
                <a:latin typeface="Arial" pitchFamily="34" charset="0"/>
                <a:cs typeface="Arial" pitchFamily="34" charset="0"/>
              </a:rPr>
              <a:t>инклюзивное образование </a:t>
            </a:r>
            <a:r>
              <a:rPr lang="ru-RU" sz="2100" dirty="0"/>
              <a:t>- </a:t>
            </a:r>
            <a:r>
              <a:rPr lang="ru-RU" sz="2100" dirty="0">
                <a:latin typeface="Arial" pitchFamily="34" charset="0"/>
                <a:cs typeface="Arial" pitchFamily="34" charset="0"/>
              </a:rPr>
              <a:t>обеспечение равного доступа к образованию для всех обучающихся с учетом разнообразия особых образовательных потребностей и индивидуальных возможностей;</a:t>
            </a:r>
          </a:p>
          <a:p>
            <a:pPr algn="just"/>
            <a:r>
              <a:rPr lang="ru-RU" b="1" dirty="0" smtClean="0">
                <a:latin typeface="Arial" pitchFamily="34" charset="0"/>
                <a:cs typeface="Arial" pitchFamily="34" charset="0"/>
              </a:rPr>
              <a:t>28) адаптированная </a:t>
            </a:r>
            <a:r>
              <a:rPr lang="ru-RU" b="1" dirty="0">
                <a:latin typeface="Arial" pitchFamily="34" charset="0"/>
                <a:cs typeface="Arial" pitchFamily="34" charset="0"/>
              </a:rPr>
              <a:t>образовательная программа - </a:t>
            </a:r>
            <a:r>
              <a:rPr lang="ru-RU" dirty="0">
                <a:latin typeface="Arial" pitchFamily="34" charset="0"/>
                <a:cs typeface="Arial" pitchFamily="34" charset="0"/>
              </a:rPr>
              <a:t>образовательная программа, адаптированная для обучения лиц с ограниченными возможностями здоровья с учетом особенностей их психофизического развития, индивидуальных возможностей и при необходимости обеспечивающая коррекцию нарушений развития и социальную адаптацию указанных лиц;</a:t>
            </a:r>
          </a:p>
          <a:p>
            <a:pPr marL="0" indent="0">
              <a:buNone/>
            </a:pPr>
            <a:endParaRPr lang="ru-RU" dirty="0"/>
          </a:p>
        </p:txBody>
      </p:sp>
    </p:spTree>
    <p:extLst>
      <p:ext uri="{BB962C8B-B14F-4D97-AF65-F5344CB8AC3E}">
        <p14:creationId xmlns:p14="http://schemas.microsoft.com/office/powerpoint/2010/main" val="1758921431"/>
      </p:ext>
    </p:extLst>
  </p:cSld>
  <p:clrMapOvr>
    <a:masterClrMapping/>
  </p:clrMapOvr>
  <p:transition spd="med">
    <p:diamon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60648"/>
            <a:ext cx="8496944" cy="1368152"/>
          </a:xfrm>
        </p:spPr>
        <p:txBody>
          <a:bodyPr>
            <a:normAutofit fontScale="90000"/>
          </a:bodyPr>
          <a:lstStyle/>
          <a:p>
            <a:r>
              <a:rPr lang="ru-RU" sz="2100" b="1" u="sng" dirty="0">
                <a:solidFill>
                  <a:schemeClr val="tx1"/>
                </a:solidFill>
                <a:latin typeface="Arial" pitchFamily="34" charset="0"/>
                <a:cs typeface="Arial" pitchFamily="34" charset="0"/>
              </a:rPr>
              <a:t>Статья 42. Психолого-педагогическая, медицинская и социальная помощь обучающимся, испытывающим трудности в освоении основных общеобразовательных программ, развитии и социальной адаптации</a:t>
            </a:r>
            <a:br>
              <a:rPr lang="ru-RU" sz="2100" b="1" u="sng" dirty="0">
                <a:solidFill>
                  <a:schemeClr val="tx1"/>
                </a:solidFill>
                <a:latin typeface="Arial" pitchFamily="34" charset="0"/>
                <a:cs typeface="Arial" pitchFamily="34" charset="0"/>
              </a:rPr>
            </a:br>
            <a:endParaRPr lang="ru-RU" sz="2100" b="1" u="sng" dirty="0">
              <a:solidFill>
                <a:schemeClr val="tx1"/>
              </a:solidFill>
              <a:latin typeface="Arial" pitchFamily="34" charset="0"/>
              <a:cs typeface="Arial" pitchFamily="34" charset="0"/>
            </a:endParaRPr>
          </a:p>
        </p:txBody>
      </p:sp>
      <p:sp>
        <p:nvSpPr>
          <p:cNvPr id="3" name="Объект 2"/>
          <p:cNvSpPr>
            <a:spLocks noGrp="1"/>
          </p:cNvSpPr>
          <p:nvPr>
            <p:ph idx="1"/>
          </p:nvPr>
        </p:nvSpPr>
        <p:spPr>
          <a:xfrm>
            <a:off x="251520" y="1772816"/>
            <a:ext cx="8784976" cy="4896544"/>
          </a:xfrm>
        </p:spPr>
        <p:txBody>
          <a:bodyPr>
            <a:normAutofit fontScale="55000" lnSpcReduction="20000"/>
          </a:bodyPr>
          <a:lstStyle/>
          <a:p>
            <a:pPr algn="just"/>
            <a:r>
              <a:rPr lang="ru-RU" sz="2700" dirty="0">
                <a:latin typeface="Arial" pitchFamily="34" charset="0"/>
                <a:cs typeface="Arial" pitchFamily="34" charset="0"/>
              </a:rPr>
              <a:t>1. Психолого-педагогическая, медицинская и социальная помощь оказывается детям, испытывающим трудности в освоении основных общеобразовательных программ, развитии и социальной адаптации, в том числе несовершеннолетним обучающимся, признанным в случаях и в порядке, которые предусмотрены </a:t>
            </a:r>
            <a:r>
              <a:rPr lang="ru-RU" sz="2700" dirty="0">
                <a:latin typeface="Arial" pitchFamily="34" charset="0"/>
                <a:cs typeface="Arial" pitchFamily="34" charset="0"/>
                <a:hlinkClick r:id="rId2"/>
              </a:rPr>
              <a:t>уголовно-процессуальным законодательством</a:t>
            </a:r>
            <a:r>
              <a:rPr lang="ru-RU" sz="2700" dirty="0">
                <a:latin typeface="Arial" pitchFamily="34" charset="0"/>
                <a:cs typeface="Arial" pitchFamily="34" charset="0"/>
              </a:rPr>
              <a:t>, подозреваемыми, обвиняемыми или подсудимыми по уголовному делу либо являющимся потерпевшими или свидетелями преступления, в центрах психолого-педагогической, медицинской и социальной помощи, создаваемых органами государственной власти субъектов Российской Федерации, а также психологами, педагогами-психологами организаций, осуществляющих образовательную деятельность, в которых такие дети обучаются. Органы местного самоуправления имеют право на создание центров психолого-педагогической, медицинской и социальной помощи.</a:t>
            </a:r>
          </a:p>
          <a:p>
            <a:pPr algn="just"/>
            <a:r>
              <a:rPr lang="ru-RU" sz="2700" dirty="0">
                <a:latin typeface="Arial" pitchFamily="34" charset="0"/>
                <a:cs typeface="Arial" pitchFamily="34" charset="0"/>
              </a:rPr>
              <a:t>2. Психолого-педагогическая, медицинская и социальная помощь включает в себя:</a:t>
            </a:r>
          </a:p>
          <a:p>
            <a:pPr algn="just"/>
            <a:r>
              <a:rPr lang="ru-RU" sz="2700" dirty="0">
                <a:latin typeface="Arial" pitchFamily="34" charset="0"/>
                <a:cs typeface="Arial" pitchFamily="34" charset="0"/>
              </a:rPr>
              <a:t>1) психолого-педагогическое консультирование обучающихся, их родителей (законных представителей) и педагогических работников;</a:t>
            </a:r>
          </a:p>
          <a:p>
            <a:pPr algn="just"/>
            <a:r>
              <a:rPr lang="ru-RU" sz="2700" dirty="0">
                <a:latin typeface="Arial" pitchFamily="34" charset="0"/>
                <a:cs typeface="Arial" pitchFamily="34" charset="0"/>
              </a:rPr>
              <a:t>2) коррекционно-развивающие и компенсирующие занятия с обучающимися, логопедическую помощь обучающимся;</a:t>
            </a:r>
          </a:p>
          <a:p>
            <a:pPr algn="just"/>
            <a:r>
              <a:rPr lang="ru-RU" sz="2700" dirty="0">
                <a:latin typeface="Arial" pitchFamily="34" charset="0"/>
                <a:cs typeface="Arial" pitchFamily="34" charset="0"/>
              </a:rPr>
              <a:t>3) комплекс реабилитационных и других медицинских мероприятий;</a:t>
            </a:r>
          </a:p>
          <a:p>
            <a:pPr algn="just"/>
            <a:r>
              <a:rPr lang="ru-RU" sz="2700" dirty="0">
                <a:latin typeface="Arial" pitchFamily="34" charset="0"/>
                <a:cs typeface="Arial" pitchFamily="34" charset="0"/>
              </a:rPr>
              <a:t>4) помощь обучающимся в профориентации, получении профессии и социальной адаптации.</a:t>
            </a:r>
          </a:p>
          <a:p>
            <a:pPr algn="just"/>
            <a:r>
              <a:rPr lang="ru-RU" sz="2700" dirty="0">
                <a:latin typeface="Arial" pitchFamily="34" charset="0"/>
                <a:cs typeface="Arial" pitchFamily="34" charset="0"/>
              </a:rPr>
              <a:t>3. Психолого-педагогическая, медицинская и социальная помощь оказывается детям на основании заявления или согласия в письменной форме их родителей (законных представителей).</a:t>
            </a:r>
          </a:p>
          <a:p>
            <a:endParaRPr lang="ru-RU" dirty="0"/>
          </a:p>
        </p:txBody>
      </p:sp>
    </p:spTree>
    <p:extLst>
      <p:ext uri="{BB962C8B-B14F-4D97-AF65-F5344CB8AC3E}">
        <p14:creationId xmlns:p14="http://schemas.microsoft.com/office/powerpoint/2010/main" val="2344436532"/>
      </p:ext>
    </p:extLst>
  </p:cSld>
  <p:clrMapOvr>
    <a:masterClrMapping/>
  </p:clrMapOvr>
  <p:transition spd="med">
    <p:diamon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100" b="1" u="sng" dirty="0">
                <a:solidFill>
                  <a:schemeClr val="tx1"/>
                </a:solidFill>
                <a:latin typeface="Arial" pitchFamily="34" charset="0"/>
                <a:cs typeface="Arial" pitchFamily="34" charset="0"/>
              </a:rPr>
              <a:t>Статья 42</a:t>
            </a:r>
            <a:r>
              <a:rPr lang="ru-RU" sz="2100" b="1" u="sng" dirty="0" smtClean="0">
                <a:solidFill>
                  <a:schemeClr val="tx1"/>
                </a:solidFill>
                <a:latin typeface="Arial" pitchFamily="34" charset="0"/>
                <a:cs typeface="Arial" pitchFamily="34" charset="0"/>
              </a:rPr>
              <a:t>. Продолжение</a:t>
            </a:r>
            <a:endParaRPr lang="ru-RU" sz="2100" dirty="0"/>
          </a:p>
        </p:txBody>
      </p:sp>
      <p:sp>
        <p:nvSpPr>
          <p:cNvPr id="3" name="Объект 2"/>
          <p:cNvSpPr>
            <a:spLocks noGrp="1"/>
          </p:cNvSpPr>
          <p:nvPr>
            <p:ph idx="1"/>
          </p:nvPr>
        </p:nvSpPr>
        <p:spPr>
          <a:xfrm>
            <a:off x="323528" y="980728"/>
            <a:ext cx="8424936" cy="5267679"/>
          </a:xfrm>
        </p:spPr>
        <p:txBody>
          <a:bodyPr>
            <a:normAutofit/>
          </a:bodyPr>
          <a:lstStyle/>
          <a:p>
            <a:endParaRPr lang="ru-RU" sz="1500" dirty="0" smtClean="0">
              <a:latin typeface="Arial" pitchFamily="34" charset="0"/>
              <a:cs typeface="Arial" pitchFamily="34" charset="0"/>
            </a:endParaRPr>
          </a:p>
          <a:p>
            <a:r>
              <a:rPr lang="ru-RU" sz="1500" dirty="0" smtClean="0">
                <a:latin typeface="Arial" pitchFamily="34" charset="0"/>
                <a:cs typeface="Arial" pitchFamily="34" charset="0"/>
              </a:rPr>
              <a:t>4</a:t>
            </a:r>
            <a:r>
              <a:rPr lang="ru-RU" sz="1500" dirty="0">
                <a:latin typeface="Arial" pitchFamily="34" charset="0"/>
                <a:cs typeface="Arial" pitchFamily="34" charset="0"/>
              </a:rPr>
              <a:t>. Центр психолого-педагогической, медицинской и социальной помощи также оказывает помощь организациям, осуществляющим образовательную деятельность, по вопросам реализации основных общеобразовательных программ, обучения и воспитания обучающихся, в том числе осуществляет психолого-педагогическое сопровождение реализации основных общеобразовательных программ, оказывает методическую помощь организациям, осуществляющим образовательную деятельность, включая помощь в разработке образовательных программ, индивидуальных учебных планов, выборе оптимальных методов обучения и воспитания обучающихся, испытывающих трудности в освоении основных общеобразовательных программ, выявлении и устранении потенциальных препятствий к обучению, а также осуществляет мониторинг эффективности оказываемой организациями, осуществляющими образовательную деятельность, психолого-педагогической, медицинской и социальной помощи детям, испытывающим трудности в освоении основных общеобразовательных программ, развитии и социальной адаптации.</a:t>
            </a:r>
          </a:p>
          <a:p>
            <a:endParaRPr lang="ru-RU" sz="1500" dirty="0"/>
          </a:p>
        </p:txBody>
      </p:sp>
    </p:spTree>
    <p:extLst>
      <p:ext uri="{BB962C8B-B14F-4D97-AF65-F5344CB8AC3E}">
        <p14:creationId xmlns:p14="http://schemas.microsoft.com/office/powerpoint/2010/main" val="3638179196"/>
      </p:ext>
    </p:extLst>
  </p:cSld>
  <p:clrMapOvr>
    <a:masterClrMapping/>
  </p:clrMapOvr>
  <p:transition spd="med">
    <p:diamond/>
  </p:transition>
  <p:timing>
    <p:tnLst>
      <p:par>
        <p:cTn id="1" dur="indefinite" restart="never" nodeType="tmRoot"/>
      </p:par>
    </p:tnLst>
  </p:timing>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2139</TotalTime>
  <Words>2172</Words>
  <Application>Microsoft Office PowerPoint</Application>
  <PresentationFormat>Экран (4:3)</PresentationFormat>
  <Paragraphs>101</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Грань</vt:lpstr>
      <vt:lpstr>Роль ЦПМПК в реализации инклюзивного образования детей с ОВЗ: правой аспект</vt:lpstr>
      <vt:lpstr>Образование детей с ограниченными возможностями здоровья.  Законодательная база</vt:lpstr>
      <vt:lpstr>Конвенция ООН о правах инвалидов </vt:lpstr>
      <vt:lpstr>Конвенция (продолжение)</vt:lpstr>
      <vt:lpstr>Законодательство Российской Федерации</vt:lpstr>
      <vt:lpstr>Федеральный закон от 24 ноября 1995 г. N 181-ФЗ "О социальной защите инвалидов в Российской Федерации" </vt:lpstr>
      <vt:lpstr>Федеральный закон РФ от 29 декабря 2012 г. №273-ФЗ «Об образовании в Российской Федерации»</vt:lpstr>
      <vt:lpstr>Статья 42. Психолого-педагогическая, медицинская и социальная помощь обучающимся, испытывающим трудности в освоении основных общеобразовательных программ, развитии и социальной адаптации </vt:lpstr>
      <vt:lpstr>Статья 42. Продолжение</vt:lpstr>
      <vt:lpstr>Статья 42. Продолжение</vt:lpstr>
      <vt:lpstr>Статья 42. Продолжение</vt:lpstr>
      <vt:lpstr>Положение о психолого-медико-педагогической комиссии (утв. приказом Министерства образования и науки РФ от 20 сентября 2013 г. N 1082)</vt:lpstr>
      <vt:lpstr>Презентация PowerPoint</vt:lpstr>
      <vt:lpstr>Заключение ЦПМПК Для родителей носит рекомендательный характер </vt:lpstr>
      <vt:lpstr> </vt:lpstr>
      <vt:lpstr>Презентация PowerPoint</vt:lpstr>
      <vt:lpstr>Статья 44. Права, обязанности и ответственность в сфере образования родителей (законных представителей) несовершеннолетних обучающихся </vt:lpstr>
    </vt:vector>
  </TitlesOfParts>
  <Company>Reanimator Extreme Edition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Марина</dc:creator>
  <cp:lastModifiedBy>admin</cp:lastModifiedBy>
  <cp:revision>114</cp:revision>
  <dcterms:created xsi:type="dcterms:W3CDTF">2014-03-16T13:56:51Z</dcterms:created>
  <dcterms:modified xsi:type="dcterms:W3CDTF">2015-02-26T07:50:51Z</dcterms:modified>
</cp:coreProperties>
</file>