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508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6912767" cy="2426273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Инклюзивная школа: сегодня и завтра. Потенциал педагогов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077072"/>
            <a:ext cx="5712179" cy="1080120"/>
          </a:xfrm>
        </p:spPr>
        <p:txBody>
          <a:bodyPr/>
          <a:lstStyle/>
          <a:p>
            <a:pPr algn="r"/>
            <a:r>
              <a:rPr lang="ru-RU" dirty="0" smtClean="0"/>
              <a:t>Генкина С. Г., учитель-дефектолог (тифлопедагог) ГБОУ ЦДК СПб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65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4800" b="1" i="1" dirty="0" smtClean="0"/>
              <a:t>Благодарю за внимание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198066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83" y="0"/>
            <a:ext cx="9108504" cy="191683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Требования для решения проблем инклюзивного образования: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Педагоги общеобразовательной школы должны получить минимум медицинских, методических и психологических знаний, а также сведений из специальной педагогики об особенностях обучения, воспитания и развития ребенка с нарушением зрения. Эти сведения педагоги могли бы получить на специально организованных курсах и семинарах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Для организации в общеобразовательной школе инклюзивного обучения необходима помощь тифлопедагога-консультанта, который бы оказывал необходимую педагогическую помощь учащимся с нарушением зрения, консультировал бы педагогов и родителей по различным вопросам обучения и воспитания.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42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При решении вопросов инклюзивного образования детей с нарушением зрения возникает необходимость формирования адекватного отношения к детям со специальными образовательными потребностями как со стороны педагогов, так и учащихся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Дети с нарушением зрения, обучающиеся в общеобразовательных школах, должны быть обеспечены учебниками с увеличенным шрифтом, специальными наглядными пособиями, </a:t>
            </a:r>
            <a:r>
              <a:rPr lang="ru-RU" dirty="0" err="1"/>
              <a:t>тифлотехническими</a:t>
            </a:r>
            <a:r>
              <a:rPr lang="ru-RU" dirty="0"/>
              <a:t> средствами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Педагог должен уметь правильно интерпретировать заболевания ребенка, поощрять его доброжелательность желанием помочь создавать нормальным психологический климат в детском коллективе.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67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Принципы При </a:t>
            </a:r>
            <a:r>
              <a:rPr lang="ru-RU" b="1" dirty="0">
                <a:effectLst/>
              </a:rPr>
              <a:t>разработке модели включенного обучения в общеобразовательных </a:t>
            </a:r>
            <a:r>
              <a:rPr lang="ru-RU" b="1" dirty="0" smtClean="0">
                <a:effectLst/>
              </a:rPr>
              <a:t>школах: 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/>
          </a:bodyPr>
          <a:lstStyle/>
          <a:p>
            <a:pPr lvl="1"/>
            <a:r>
              <a:rPr lang="ru-RU" dirty="0"/>
              <a:t>Приоритет родителей и добровольность при выборе учебно-воспитательного учреждения для ребенка с нарушением зрения.</a:t>
            </a:r>
          </a:p>
          <a:p>
            <a:pPr lvl="1"/>
            <a:r>
              <a:rPr lang="ru-RU" dirty="0"/>
              <a:t>Гарантия индивидуальных программ в процессе обучения.</a:t>
            </a:r>
          </a:p>
          <a:p>
            <a:pPr lvl="1"/>
            <a:r>
              <a:rPr lang="ru-RU" dirty="0"/>
              <a:t>Обеспечение специальными учебными пособиями и </a:t>
            </a:r>
            <a:r>
              <a:rPr lang="ru-RU" dirty="0" err="1"/>
              <a:t>тифлотехникой</a:t>
            </a:r>
            <a:r>
              <a:rPr lang="ru-RU" dirty="0"/>
              <a:t> (учебной и бытовой).</a:t>
            </a:r>
          </a:p>
          <a:p>
            <a:pPr lvl="1"/>
            <a:r>
              <a:rPr lang="ru-RU" dirty="0"/>
              <a:t>Обеспечение ребенка, учителей, родителей консультативной помощью тифлопедагога.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07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Преимущества </a:t>
            </a:r>
            <a:r>
              <a:rPr lang="ru-RU" b="1" dirty="0">
                <a:effectLst/>
              </a:rPr>
              <a:t>системы инклюзивного обучения:</a:t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pPr lvl="2"/>
            <a:r>
              <a:rPr lang="ru-RU" dirty="0"/>
              <a:t>Дети со специальными образовательными потребностями воспринимаются как равные среди равных.</a:t>
            </a:r>
          </a:p>
          <a:p>
            <a:pPr lvl="2"/>
            <a:r>
              <a:rPr lang="ru-RU" dirty="0"/>
              <a:t>Дети со специальными нуждами не отделены от детей, не имеющих нарушений в развитии.</a:t>
            </a:r>
          </a:p>
          <a:p>
            <a:pPr lvl="2"/>
            <a:r>
              <a:rPr lang="ru-RU" dirty="0"/>
              <a:t>Дети со специальными образовательными потребностями обучаются совместно со зрячими, живут дома, не оторваны от родителей, братьев, сестер.</a:t>
            </a:r>
          </a:p>
          <a:p>
            <a:pPr lvl="2"/>
            <a:r>
              <a:rPr lang="ru-RU" dirty="0"/>
              <a:t>Программы инклюзивного образования значительно дешевле. Специализированные школы имеют дополнительные расходы на питание, одежду, медицинское обслуживание.</a:t>
            </a:r>
          </a:p>
          <a:p>
            <a:pPr lvl="2"/>
            <a:r>
              <a:rPr lang="ru-RU" dirty="0"/>
              <a:t>Дети с нарушенным зрением, обучаясь со зрячими, имеют возможность общаться со сверстниками.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41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0"/>
            <a:ext cx="9108504" cy="6858000"/>
          </a:xfrm>
        </p:spPr>
        <p:txBody>
          <a:bodyPr>
            <a:normAutofit lnSpcReduction="10000"/>
          </a:bodyPr>
          <a:lstStyle/>
          <a:p>
            <a:pPr lvl="2"/>
            <a:r>
              <a:rPr lang="ru-RU" dirty="0"/>
              <a:t>Нередко незрячим детям трудно использовать специфические навыки, полученные в школе третьего вида, переносить их в домашние и новые для себя условия. </a:t>
            </a:r>
            <a:endParaRPr lang="ru-RU" dirty="0" smtClean="0"/>
          </a:p>
          <a:p>
            <a:pPr marL="914400" lvl="2" indent="0">
              <a:buNone/>
            </a:pPr>
            <a:endParaRPr lang="ru-RU" dirty="0" smtClean="0"/>
          </a:p>
          <a:p>
            <a:pPr lvl="2"/>
            <a:r>
              <a:rPr lang="ru-RU" dirty="0" smtClean="0"/>
              <a:t>Родители </a:t>
            </a:r>
            <a:r>
              <a:rPr lang="ru-RU" dirty="0"/>
              <a:t>к своим детям, обучающихся в специализированных школах, относятся как к инвалидам. По прибытия домой из школы на выходные или каникулы детей не загружают обязанностями по дому, как их зрячих братьев и сестер. </a:t>
            </a:r>
            <a:endParaRPr lang="ru-RU" dirty="0" smtClean="0"/>
          </a:p>
          <a:p>
            <a:pPr lvl="2"/>
            <a:endParaRPr lang="ru-RU" dirty="0"/>
          </a:p>
          <a:p>
            <a:pPr lvl="2"/>
            <a:r>
              <a:rPr lang="ru-RU" dirty="0"/>
              <a:t>В условиях инклюзивного образования ребенок с нарушенным зрением проходит адаптацию в натуральных условиях, в среде зрячих сверстников. Часто в зрелом возрасте лица с нарушенным зрением после окончания специализированной школы адаптируются намного труднее в учебные и производственные коллективы зрячих.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97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Недостатки </a:t>
            </a:r>
            <a:r>
              <a:rPr lang="ru-RU" b="1" dirty="0">
                <a:effectLst/>
              </a:rPr>
              <a:t>инклюзивного образования:</a:t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pPr lvl="3"/>
            <a:r>
              <a:rPr lang="ru-RU" sz="2400" dirty="0"/>
              <a:t>Ребенок со специальными нуждами, учась в обычном классе, не всегда получает необходимую помощь со стороны учителя.</a:t>
            </a:r>
          </a:p>
          <a:p>
            <a:pPr lvl="3"/>
            <a:r>
              <a:rPr lang="ru-RU" sz="2400" dirty="0"/>
              <a:t>Ребенок со специальными образовательными потребностями требует повышенного внимания.</a:t>
            </a:r>
          </a:p>
          <a:p>
            <a:pPr lvl="3"/>
            <a:r>
              <a:rPr lang="ru-RU" sz="2400" dirty="0"/>
              <a:t>Специалисты разных областей специального образования не всегда доступны школам.</a:t>
            </a:r>
          </a:p>
          <a:p>
            <a:pPr lvl="3"/>
            <a:r>
              <a:rPr lang="ru-RU" sz="2400" dirty="0"/>
              <a:t>Проблемы с государственным и муниципальным образованием могут привести к тому, что незначительные средства, выделяемые для детей со специальными нуждами, будут рассеяны по многим школам и классам.</a:t>
            </a:r>
          </a:p>
          <a:p>
            <a:pPr lvl="3"/>
            <a:r>
              <a:rPr lang="ru-RU" sz="2400" dirty="0"/>
              <a:t>Ребенок с трудностями в обучении может чувствовать себя «тупым» по сравнению с одноклассниками. Ему трудно найти друзей, есть риск дискриминации со стороны других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539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effectLst/>
              </a:rPr>
              <a:t>Преимущества </a:t>
            </a:r>
            <a:r>
              <a:rPr lang="ru-RU" b="1" dirty="0">
                <a:effectLst/>
              </a:rPr>
              <a:t>специализированной системы обучения детей с нарушенным зрением:</a:t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303838"/>
          </a:xfrm>
        </p:spPr>
        <p:txBody>
          <a:bodyPr>
            <a:normAutofit fontScale="92500" lnSpcReduction="10000"/>
          </a:bodyPr>
          <a:lstStyle/>
          <a:p>
            <a:pPr lvl="4"/>
            <a:r>
              <a:rPr lang="ru-RU" sz="2800" dirty="0"/>
              <a:t>Педагоги школ </a:t>
            </a:r>
            <a:r>
              <a:rPr lang="en-US" sz="2800" dirty="0"/>
              <a:t>III</a:t>
            </a:r>
            <a:r>
              <a:rPr lang="ru-RU" sz="2800" dirty="0"/>
              <a:t>-</a:t>
            </a:r>
            <a:r>
              <a:rPr lang="en-US" sz="2800" dirty="0"/>
              <a:t>IV</a:t>
            </a:r>
            <a:r>
              <a:rPr lang="ru-RU" sz="2800" dirty="0"/>
              <a:t> вида имеют тифлопедагогическое образование либо большой опыт работы с детьми с нарушением зрения</a:t>
            </a:r>
            <a:r>
              <a:rPr lang="ru-RU" sz="2800" dirty="0" smtClean="0"/>
              <a:t>.</a:t>
            </a:r>
          </a:p>
          <a:p>
            <a:pPr marL="1828800" lvl="4" indent="0">
              <a:buNone/>
            </a:pPr>
            <a:endParaRPr lang="ru-RU" sz="2800" dirty="0"/>
          </a:p>
          <a:p>
            <a:pPr lvl="4"/>
            <a:r>
              <a:rPr lang="ru-RU" sz="2800" dirty="0"/>
              <a:t>Так как в специализированной школе обучаются дети только с глубоким нарушением зрения, школа имеет намного больше возможностей в приобретении специальных вспомогательных средств: книги, напечатанные шрифтом Брайля, увеличенным шрифтом, </a:t>
            </a:r>
            <a:r>
              <a:rPr lang="ru-RU" sz="2800" dirty="0" err="1"/>
              <a:t>тифлотехнические</a:t>
            </a:r>
            <a:r>
              <a:rPr lang="ru-RU" sz="2800" dirty="0"/>
              <a:t> приспособления, специальные наглядные пособия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148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10670"/>
            <a:ext cx="9144000" cy="6868670"/>
          </a:xfrm>
        </p:spPr>
        <p:txBody>
          <a:bodyPr/>
          <a:lstStyle/>
          <a:p>
            <a:pPr lvl="4"/>
            <a:r>
              <a:rPr lang="ru-RU" sz="2400" dirty="0"/>
              <a:t>В классах специализированной школы обучается небольшое количество детей, что создает условия для личностно-ориентированного подхода каждому отдельному ребенку.</a:t>
            </a:r>
          </a:p>
          <a:p>
            <a:pPr lvl="4"/>
            <a:r>
              <a:rPr lang="ru-RU" sz="2400" dirty="0"/>
              <a:t>Так как обычно эти дети живут в интернатах, они имеют больше времени для усвоения на коррекционных занятиях таких важных навыков для незрячих и слабовидящих, как социально-бытовая ориентировка, ориентировка в большом пространстве, развитие зрительного и осязательного восприятия, тактильной чувствительности.</a:t>
            </a:r>
          </a:p>
          <a:p>
            <a:pPr lvl="4"/>
            <a:r>
              <a:rPr lang="ru-RU" sz="2400" dirty="0"/>
              <a:t>В школах </a:t>
            </a:r>
            <a:r>
              <a:rPr lang="en-US" sz="2400" dirty="0"/>
              <a:t>III</a:t>
            </a:r>
            <a:r>
              <a:rPr lang="ru-RU" sz="2400" dirty="0"/>
              <a:t> вида можно подготовить коррекционные программы по отдельным учебным дисциплинам, которые труднее усваиваются детьми с глубоким нарушением зрения.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89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652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Инклюзивная школа: сегодня и завтра. Потенциал педагогов</vt:lpstr>
      <vt:lpstr>Требования для решения проблем инклюзивного образования: </vt:lpstr>
      <vt:lpstr>Презентация PowerPoint</vt:lpstr>
      <vt:lpstr> Принципы При разработке модели включенного обучения в общеобразовательных школах:  </vt:lpstr>
      <vt:lpstr> Преимущества системы инклюзивного обучения: </vt:lpstr>
      <vt:lpstr>Презентация PowerPoint</vt:lpstr>
      <vt:lpstr> Недостатки инклюзивного образования: </vt:lpstr>
      <vt:lpstr> Преимущества специализированной системы обучения детей с нарушенным зрением: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Инклюзивное образование: «за» и «против»</dc:title>
  <dc:creator>admin</dc:creator>
  <cp:lastModifiedBy>admin</cp:lastModifiedBy>
  <cp:revision>4</cp:revision>
  <dcterms:created xsi:type="dcterms:W3CDTF">2015-02-20T07:33:40Z</dcterms:created>
  <dcterms:modified xsi:type="dcterms:W3CDTF">2015-02-20T10:30:16Z</dcterms:modified>
</cp:coreProperties>
</file>