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12" r:id="rId2"/>
  </p:sldMasterIdLst>
  <p:notesMasterIdLst>
    <p:notesMasterId r:id="rId22"/>
  </p:notesMasterIdLst>
  <p:sldIdLst>
    <p:sldId id="256" r:id="rId3"/>
    <p:sldId id="257" r:id="rId4"/>
    <p:sldId id="275" r:id="rId5"/>
    <p:sldId id="277" r:id="rId6"/>
    <p:sldId id="282" r:id="rId7"/>
    <p:sldId id="276" r:id="rId8"/>
    <p:sldId id="260" r:id="rId9"/>
    <p:sldId id="261" r:id="rId10"/>
    <p:sldId id="266" r:id="rId11"/>
    <p:sldId id="268" r:id="rId12"/>
    <p:sldId id="269" r:id="rId13"/>
    <p:sldId id="270" r:id="rId14"/>
    <p:sldId id="278" r:id="rId15"/>
    <p:sldId id="280" r:id="rId16"/>
    <p:sldId id="271" r:id="rId17"/>
    <p:sldId id="28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1" autoAdjust="0"/>
    <p:restoredTop sz="94660"/>
  </p:normalViewPr>
  <p:slideViewPr>
    <p:cSldViewPr>
      <p:cViewPr varScale="1">
        <p:scale>
          <a:sx n="99" d="100"/>
          <a:sy n="99" d="100"/>
        </p:scale>
        <p:origin x="-2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7FED8-E0D5-46F8-B995-9D49C790CE04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C46F2-F23E-4714-81AB-08F472510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61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46F2-F23E-4714-81AB-08F4725107F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49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88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40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09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06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4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84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82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08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35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83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2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F2842-91F4-4CC8-BFD1-691D41D288D6}" type="datetimeFigureOut">
              <a:rPr lang="ru-RU" smtClean="0"/>
              <a:pPr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062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5.xml"/><Relationship Id="rId18" Type="http://schemas.openxmlformats.org/officeDocument/2006/relationships/image" Target="../media/image2.gif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4.xml"/><Relationship Id="rId17" Type="http://schemas.openxmlformats.org/officeDocument/2006/relationships/slide" Target="slide19.xml"/><Relationship Id="rId2" Type="http://schemas.openxmlformats.org/officeDocument/2006/relationships/slide" Target="slide3.xml"/><Relationship Id="rId16" Type="http://schemas.openxmlformats.org/officeDocument/2006/relationships/slide" Target="slide18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7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764704"/>
            <a:ext cx="8643998" cy="2886095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Особенности образования и развития ребенка с СДВГ в дошкольном возрасте </a:t>
            </a:r>
            <a:endParaRPr lang="ru-RU" sz="54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717032"/>
            <a:ext cx="6400800" cy="1752600"/>
          </a:xfrm>
        </p:spPr>
        <p:txBody>
          <a:bodyPr>
            <a:normAutofit/>
          </a:bodyPr>
          <a:lstStyle/>
          <a:p>
            <a:pPr algn="just"/>
            <a:r>
              <a:rPr lang="ru-RU" sz="4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Владимирова И.М.</a:t>
            </a:r>
            <a:endParaRPr lang="en-US" sz="4000" b="1" dirty="0" smtClean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  <a:p>
            <a:pPr algn="just"/>
            <a:r>
              <a:rPr lang="ru-RU" sz="2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педагог-психолог  ГБОУ ЦДК</a:t>
            </a:r>
          </a:p>
          <a:p>
            <a:pPr algn="just"/>
            <a:r>
              <a:rPr lang="ru-RU" sz="2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кандидат психологических наук</a:t>
            </a:r>
          </a:p>
          <a:p>
            <a:pPr algn="just"/>
            <a:endParaRPr lang="ru-RU" sz="28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Особенности психики и аспекты поведения детей с СДВГ, которые нужно учитывать при  работе с ними  </a:t>
            </a:r>
            <a:b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</a:b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(Л. А.  </a:t>
            </a:r>
            <a:r>
              <a:rPr lang="ru-RU" sz="32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Ясюкова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)</a:t>
            </a:r>
            <a:endParaRPr lang="ru-RU" sz="3200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874864"/>
            <a:ext cx="86439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ru-RU" sz="2100" dirty="0" smtClean="0"/>
              <a:t>Быстрая </a:t>
            </a:r>
            <a:r>
              <a:rPr lang="ru-RU" sz="2100" b="1" i="1" dirty="0" smtClean="0"/>
              <a:t>умственная утомляемость </a:t>
            </a:r>
            <a:r>
              <a:rPr lang="ru-RU" sz="2100" dirty="0" smtClean="0"/>
              <a:t>(через каждые 5-7 минут идет релаксационное отключение на 3-5 минут).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100" dirty="0"/>
              <a:t>Р</a:t>
            </a:r>
            <a:r>
              <a:rPr lang="ru-RU" sz="2100" dirty="0" smtClean="0"/>
              <a:t>езко </a:t>
            </a:r>
            <a:r>
              <a:rPr lang="ru-RU" sz="2100" b="1" i="1" dirty="0" smtClean="0"/>
              <a:t>снижена возможность </a:t>
            </a:r>
            <a:r>
              <a:rPr lang="ru-RU" sz="2100" dirty="0" smtClean="0"/>
              <a:t>самоуправления и </a:t>
            </a:r>
            <a:r>
              <a:rPr lang="ru-RU" sz="2100" b="1" i="1" dirty="0" smtClean="0"/>
              <a:t>произвольной регуляции </a:t>
            </a:r>
            <a:r>
              <a:rPr lang="ru-RU" sz="2100" dirty="0" smtClean="0"/>
              <a:t>в любых видах деятельности.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100" dirty="0" smtClean="0"/>
              <a:t>Наблюдается существенная </a:t>
            </a:r>
            <a:r>
              <a:rPr lang="ru-RU" sz="2100" b="1" i="1" dirty="0" smtClean="0"/>
              <a:t>зависимость деятельности </a:t>
            </a:r>
            <a:r>
              <a:rPr lang="ru-RU" sz="2100" dirty="0" smtClean="0"/>
              <a:t>(особенно умственной) </a:t>
            </a:r>
            <a:r>
              <a:rPr lang="ru-RU" sz="2100" b="1" i="1" dirty="0" smtClean="0"/>
              <a:t>от характера внешней активации</a:t>
            </a:r>
            <a:r>
              <a:rPr lang="ru-RU" sz="2100" dirty="0" smtClean="0"/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100" b="1" i="1" dirty="0" smtClean="0"/>
              <a:t>Типично ухудшение деятельности при эмоциональной активации.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100" dirty="0" smtClean="0"/>
              <a:t>Выявляются  </a:t>
            </a:r>
            <a:r>
              <a:rPr lang="ru-RU" sz="2100" b="1" i="1" dirty="0" smtClean="0"/>
              <a:t>трудности в формировании произвольного внимания</a:t>
            </a:r>
            <a:r>
              <a:rPr lang="ru-RU" sz="2100" dirty="0" smtClean="0"/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100" b="1" i="1" dirty="0" smtClean="0"/>
              <a:t>Снижены оперативные объемы внимания, памяти, мышления</a:t>
            </a:r>
            <a:r>
              <a:rPr lang="ru-RU" sz="2100" dirty="0" smtClean="0"/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100" dirty="0" smtClean="0"/>
              <a:t>Присутствуют</a:t>
            </a:r>
            <a:r>
              <a:rPr lang="ru-RU" sz="2100" b="1" i="1" dirty="0" smtClean="0"/>
              <a:t> трудности перехода информации из кратковременной памяти в долговременную.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ru-RU" sz="2100" dirty="0" smtClean="0"/>
              <a:t>Существуют </a:t>
            </a:r>
            <a:r>
              <a:rPr lang="ru-RU" sz="2100" b="1" i="1" dirty="0" smtClean="0"/>
              <a:t>дефекты зрительно-моторной координации </a:t>
            </a:r>
            <a:r>
              <a:rPr lang="ru-RU" sz="2100" dirty="0" smtClean="0"/>
              <a:t>(ошибки и неточности при оперативном переводе визуальной информации в двигательно-графический аналог).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pic>
        <p:nvPicPr>
          <p:cNvPr id="4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237312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Функции воли</a:t>
            </a:r>
            <a:endParaRPr lang="ru-RU" sz="54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709" y="1587280"/>
            <a:ext cx="87868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Monotype Corsiva" pitchFamily="66" charset="0"/>
              </a:rPr>
              <a:t>          В научной психологии понятие воли является одним из наиболее сложных.</a:t>
            </a:r>
          </a:p>
          <a:p>
            <a:pPr algn="just"/>
            <a:r>
              <a:rPr lang="ru-RU" sz="2800" dirty="0" smtClean="0">
                <a:latin typeface="Monotype Corsiva" pitchFamily="66" charset="0"/>
              </a:rPr>
              <a:t>          Воля – </a:t>
            </a:r>
            <a:r>
              <a:rPr lang="ru-RU" sz="2800" dirty="0" smtClean="0"/>
              <a:t>свойство (процесс, состояние) человека, проявляющееся в его способности сознательно управлять своей психикой и поведением. </a:t>
            </a:r>
          </a:p>
          <a:p>
            <a:pPr algn="just"/>
            <a:r>
              <a:rPr lang="ru-RU" sz="2800" dirty="0" smtClean="0">
                <a:latin typeface="Monotype Corsiva" pitchFamily="66" charset="0"/>
              </a:rPr>
              <a:t>          Стимулирующая функция </a:t>
            </a:r>
            <a:r>
              <a:rPr lang="ru-RU" sz="2800" dirty="0" smtClean="0">
                <a:latin typeface="+mj-lt"/>
              </a:rPr>
              <a:t>– под  влиянием волевых процессов человек может приложить усилия к тому, чтобы активизировать свои действия, поступки и добиться их успешного завершения в условиях преодоления трудностей.</a:t>
            </a:r>
          </a:p>
          <a:p>
            <a:pPr algn="just"/>
            <a:r>
              <a:rPr lang="ru-RU" sz="2800" dirty="0" smtClean="0">
                <a:latin typeface="Monotype Corsiva" pitchFamily="66" charset="0"/>
              </a:rPr>
              <a:t>          Тормозящая функция - </a:t>
            </a:r>
            <a:r>
              <a:rPr lang="ru-RU" sz="2800" dirty="0" smtClean="0"/>
              <a:t>человек может удержаться от совершения каких-либо действий или поступков.</a:t>
            </a:r>
            <a:endParaRPr lang="ru-RU" sz="2800" dirty="0">
              <a:latin typeface="Monotype Corsiva" pitchFamily="66" charset="0"/>
            </a:endParaRPr>
          </a:p>
        </p:txBody>
      </p:sp>
      <p:pic>
        <p:nvPicPr>
          <p:cNvPr id="4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6398468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850"/>
                            </p:stCondLst>
                            <p:childTnLst>
                              <p:par>
                                <p:cTn id="38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400"/>
                            </p:stCondLst>
                            <p:childTnLst>
                              <p:par>
                                <p:cTn id="41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475"/>
                            </p:stCondLst>
                            <p:childTnLst>
                              <p:par>
                                <p:cTn id="44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086724" cy="92869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Волевые качества </a:t>
            </a:r>
            <a:endParaRPr lang="ru-RU" sz="54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071547"/>
            <a:ext cx="885831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Monotype Corsiva" pitchFamily="66" charset="0"/>
              </a:rPr>
              <a:t>          К волевым качествам личности относятся:</a:t>
            </a:r>
            <a:r>
              <a:rPr lang="ru-RU" sz="2800" dirty="0" smtClean="0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i="1" dirty="0" smtClean="0"/>
              <a:t> </a:t>
            </a:r>
            <a:r>
              <a:rPr lang="ru-RU" sz="2400" i="1" dirty="0" smtClean="0"/>
              <a:t>смелость</a:t>
            </a:r>
            <a:r>
              <a:rPr lang="ru-RU" sz="2400" i="1" dirty="0" smtClean="0">
                <a:latin typeface="Monotype Corsiva" pitchFamily="66" charset="0"/>
              </a:rPr>
              <a:t> </a:t>
            </a:r>
            <a:endParaRPr lang="ru-RU" sz="2400" i="1" dirty="0" smtClean="0">
              <a:latin typeface="Monotype Corsiva" pitchFamily="66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энергичность</a:t>
            </a:r>
            <a:endParaRPr lang="ru-RU" sz="24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</a:t>
            </a:r>
            <a:r>
              <a:rPr lang="ru-RU" sz="2400" i="1" dirty="0" smtClean="0"/>
              <a:t>настойчивость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/>
              <a:t> терпеливость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целеустремленность</a:t>
            </a:r>
            <a:endParaRPr lang="ru-RU" sz="2400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2400" i="1" dirty="0" smtClean="0"/>
              <a:t> </a:t>
            </a:r>
            <a:r>
              <a:rPr lang="ru-RU" sz="2400" i="1" dirty="0" smtClean="0"/>
              <a:t>самостоятельность</a:t>
            </a:r>
            <a:endParaRPr lang="ru-RU" sz="2400" i="1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выдержка</a:t>
            </a:r>
          </a:p>
          <a:p>
            <a:pPr algn="just"/>
            <a:r>
              <a:rPr lang="ru-RU" sz="2800" dirty="0" smtClean="0">
                <a:latin typeface="Monotype Corsiva" pitchFamily="66" charset="0"/>
              </a:rPr>
              <a:t>          Слабость воли характеризуют:</a:t>
            </a:r>
            <a:r>
              <a:rPr lang="ru-RU" sz="2800" dirty="0" smtClean="0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i="1" dirty="0" smtClean="0"/>
              <a:t> </a:t>
            </a:r>
            <a:r>
              <a:rPr lang="ru-RU" sz="2400" i="1" dirty="0" smtClean="0"/>
              <a:t>импульсивность</a:t>
            </a:r>
            <a:r>
              <a:rPr lang="ru-RU" sz="2400" i="1" dirty="0" smtClean="0">
                <a:latin typeface="Monotype Corsiva" pitchFamily="66" charset="0"/>
              </a:rPr>
              <a:t> </a:t>
            </a:r>
            <a:endParaRPr lang="ru-RU" sz="2400" i="1" dirty="0" smtClean="0">
              <a:latin typeface="Monotype Corsiva" pitchFamily="66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i="1" dirty="0" smtClean="0"/>
              <a:t> </a:t>
            </a:r>
            <a:r>
              <a:rPr lang="ru-RU" sz="2400" i="1" dirty="0" smtClean="0"/>
              <a:t>лень</a:t>
            </a:r>
            <a:endParaRPr lang="ru-RU" sz="2400" i="1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</a:t>
            </a:r>
            <a:r>
              <a:rPr lang="ru-RU" sz="2400" i="1" dirty="0" smtClean="0"/>
              <a:t>робость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/>
              <a:t> упрямство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беспринципность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безынициативность</a:t>
            </a:r>
            <a:endParaRPr lang="ru-RU" sz="2400" dirty="0" smtClean="0"/>
          </a:p>
          <a:p>
            <a:pPr algn="just"/>
            <a:endParaRPr lang="ru-RU" sz="2400" dirty="0" smtClean="0"/>
          </a:p>
          <a:p>
            <a:pPr algn="just"/>
            <a:endParaRPr lang="ru-RU" sz="2400" dirty="0" smtClean="0">
              <a:latin typeface="Monotype Corsiva" pitchFamily="66" charset="0"/>
            </a:endParaRPr>
          </a:p>
        </p:txBody>
      </p:sp>
      <p:pic>
        <p:nvPicPr>
          <p:cNvPr id="5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551953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7180"/>
                            </p:stCondLst>
                            <p:childTnLst>
                              <p:par>
                                <p:cTn id="10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820"/>
                            </p:stCondLst>
                            <p:childTnLst>
                              <p:par>
                                <p:cTn id="11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540"/>
                            </p:stCondLst>
                            <p:childTnLst>
                              <p:par>
                                <p:cTn id="11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9280"/>
                            </p:stCondLst>
                            <p:childTnLst>
                              <p:par>
                                <p:cTn id="12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840"/>
                            </p:stCondLst>
                            <p:childTnLst>
                              <p:par>
                                <p:cTn id="13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1660"/>
                            </p:stCondLst>
                            <p:childTnLst>
                              <p:par>
                                <p:cTn id="13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2300"/>
                            </p:stCondLst>
                            <p:childTnLst>
                              <p:par>
                                <p:cTn id="14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3060"/>
                            </p:stCondLst>
                            <p:childTnLst>
                              <p:par>
                                <p:cTn id="14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3620"/>
                            </p:stCondLst>
                            <p:childTnLst>
                              <p:par>
                                <p:cTn id="15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4240"/>
                            </p:stCondLst>
                            <p:childTnLst>
                              <p:par>
                                <p:cTn id="15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4900"/>
                            </p:stCondLst>
                            <p:childTnLst>
                              <p:par>
                                <p:cTn id="16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680"/>
                            </p:stCondLst>
                            <p:childTnLst>
                              <p:par>
                                <p:cTn id="16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6500"/>
                            </p:stCondLst>
                            <p:childTnLst>
                              <p:par>
                                <p:cTn id="17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7260"/>
                            </p:stCondLst>
                            <p:childTnLst>
                              <p:par>
                                <p:cTn id="17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7820"/>
                            </p:stCondLst>
                            <p:childTnLst>
                              <p:par>
                                <p:cTn id="18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8440"/>
                            </p:stCondLst>
                            <p:childTnLst>
                              <p:par>
                                <p:cTn id="18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9100"/>
                            </p:stCondLst>
                            <p:childTnLst>
                              <p:par>
                                <p:cTn id="19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9880"/>
                            </p:stCondLst>
                            <p:childTnLst>
                              <p:par>
                                <p:cTn id="19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700"/>
                            </p:stCondLst>
                            <p:childTnLst>
                              <p:par>
                                <p:cTn id="20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31700"/>
                            </p:stCondLst>
                            <p:childTnLst>
                              <p:par>
                                <p:cTn id="20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2460"/>
                            </p:stCondLst>
                            <p:childTnLst>
                              <p:par>
                                <p:cTn id="21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3020"/>
                            </p:stCondLst>
                            <p:childTnLst>
                              <p:par>
                                <p:cTn id="21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33640"/>
                            </p:stCondLst>
                            <p:childTnLst>
                              <p:par>
                                <p:cTn id="22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34300"/>
                            </p:stCondLst>
                            <p:childTnLst>
                              <p:par>
                                <p:cTn id="22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5080"/>
                            </p:stCondLst>
                            <p:childTnLst>
                              <p:par>
                                <p:cTn id="23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Воспитание воли</a:t>
            </a:r>
            <a:endParaRPr lang="ru-RU" sz="54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038" y="1428736"/>
            <a:ext cx="84296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latin typeface="Monotype Corsiva" pitchFamily="66" charset="0"/>
              </a:rPr>
              <a:t>Воспитание воли – педагогически управляемый процесс. </a:t>
            </a:r>
          </a:p>
          <a:p>
            <a:pPr algn="just"/>
            <a:r>
              <a:rPr lang="ru-RU" sz="3600" b="1" dirty="0" smtClean="0">
                <a:latin typeface="Monotype Corsiva" pitchFamily="66" charset="0"/>
              </a:rPr>
              <a:t>«Самая трудноразрешимая задача всего взрослого окружения ребенка заключается в том, чтобы убедить его в значимости и прагматической ценности глагола «должен» для реализации многочисленных «хочу» </a:t>
            </a:r>
            <a:r>
              <a:rPr lang="ru-RU" sz="3600" dirty="0" smtClean="0">
                <a:latin typeface="Monotype Corsiva" pitchFamily="66" charset="0"/>
              </a:rPr>
              <a:t>(</a:t>
            </a:r>
            <a:r>
              <a:rPr lang="ru-RU" sz="3600" dirty="0" err="1" smtClean="0">
                <a:latin typeface="Monotype Corsiva" pitchFamily="66" charset="0"/>
              </a:rPr>
              <a:t>нейропсихолог</a:t>
            </a:r>
            <a:r>
              <a:rPr lang="ru-RU" sz="3600" dirty="0" smtClean="0">
                <a:latin typeface="Monotype Corsiva" pitchFamily="66" charset="0"/>
              </a:rPr>
              <a:t>  А.В.Семенович).</a:t>
            </a:r>
          </a:p>
          <a:p>
            <a:endParaRPr lang="ru-RU" dirty="0"/>
          </a:p>
        </p:txBody>
      </p:sp>
      <p:pic>
        <p:nvPicPr>
          <p:cNvPr id="4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398468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800"/>
                            </p:stCondLst>
                            <p:childTnLst>
                              <p:par>
                                <p:cTn id="3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C:\Users\861c2u11\AppData\Local\Microsoft\Windows\Temporary Internet Files\Content.IE5\9QJ6RR8V\dglxasset[1]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22" y="6453336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010" y="947201"/>
            <a:ext cx="7249980" cy="496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1142976"/>
          </a:xfrm>
        </p:spPr>
        <p:txBody>
          <a:bodyPr>
            <a:normAutofit/>
          </a:bodyPr>
          <a:lstStyle/>
          <a:p>
            <a:r>
              <a:rPr lang="ru-RU" sz="4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Приемы воспитания  воли ребенка</a:t>
            </a:r>
            <a:endParaRPr lang="ru-RU" sz="46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764704"/>
            <a:ext cx="878687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500" dirty="0" smtClean="0"/>
              <a:t>Личный пример взрослого человека</a:t>
            </a:r>
          </a:p>
          <a:p>
            <a:pPr>
              <a:buFont typeface="Wingdings" pitchFamily="2" charset="2"/>
              <a:buChar char="§"/>
            </a:pPr>
            <a:r>
              <a:rPr lang="ru-RU" sz="2500" dirty="0" smtClean="0"/>
              <a:t>Рассказы о людях, литературных персонажах, проявивших мужество и героизм</a:t>
            </a:r>
          </a:p>
          <a:p>
            <a:pPr>
              <a:buFont typeface="Wingdings" pitchFamily="2" charset="2"/>
              <a:buChar char="§"/>
            </a:pPr>
            <a:r>
              <a:rPr lang="ru-RU" sz="2500" dirty="0" smtClean="0"/>
              <a:t>Формирование привычки преодолевать посильные трудности. Желательна наглядная фиксация результатов</a:t>
            </a:r>
          </a:p>
          <a:p>
            <a:pPr>
              <a:buFont typeface="Wingdings" pitchFamily="2" charset="2"/>
              <a:buChar char="§"/>
            </a:pPr>
            <a:r>
              <a:rPr lang="ru-RU" sz="2500" dirty="0" smtClean="0"/>
              <a:t>Совместная работа в коллективе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500" dirty="0" smtClean="0"/>
              <a:t>Предъявление к ребенку требований, соответствующих его </a:t>
            </a:r>
            <a:r>
              <a:rPr lang="ru-RU" sz="2500" dirty="0" smtClean="0"/>
              <a:t>возрасту</a:t>
            </a:r>
            <a:endParaRPr lang="en-US" sz="25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500" dirty="0" smtClean="0"/>
              <a:t>Развитие </a:t>
            </a:r>
            <a:r>
              <a:rPr lang="ru-RU" sz="2500" dirty="0" smtClean="0"/>
              <a:t>нравственных убеждений и мотивов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500" dirty="0" smtClean="0"/>
              <a:t>Обучение формулированию целей, этапов достижения целей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500" dirty="0" smtClean="0"/>
              <a:t>Формирование стереотипа волевого поведения на основе контроля исполнения принятого </a:t>
            </a:r>
            <a:r>
              <a:rPr lang="ru-RU" sz="2500" dirty="0" smtClean="0"/>
              <a:t>решения</a:t>
            </a:r>
            <a:endParaRPr lang="en-US" sz="25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500" dirty="0" smtClean="0"/>
              <a:t>Соблюдение повседневных алгоритмов (режим, ритуалы)</a:t>
            </a:r>
            <a:endParaRPr lang="ru-RU" sz="25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500" dirty="0" smtClean="0"/>
              <a:t>Обогащение среды жизни ребенка разнообразными играми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500" dirty="0" smtClean="0"/>
              <a:t>Занятия спортом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  <p:pic>
        <p:nvPicPr>
          <p:cNvPr id="4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517363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274786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Принципы развития произвольности детей в ходе занятий</a:t>
            </a:r>
            <a:endParaRPr lang="ru-RU" sz="48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550093"/>
            <a:ext cx="885831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>
                <a:latin typeface="Monotype Corsiva" pitchFamily="66" charset="0"/>
              </a:rPr>
              <a:t>          </a:t>
            </a:r>
            <a:r>
              <a:rPr lang="ru-RU" sz="2500" b="1" dirty="0" smtClean="0">
                <a:latin typeface="Monotype Corsiva" pitchFamily="66" charset="0"/>
              </a:rPr>
              <a:t>В ходе занятий необходимо развивать у ребенка навыки формирования программы, предвидения результатов ее воплощения, постановки целей и задач, способов их выполнения, постоянный самоконтроль, самооценку и оперативную коррекцию.</a:t>
            </a:r>
          </a:p>
          <a:p>
            <a:pPr algn="just"/>
            <a:r>
              <a:rPr lang="ru-RU" sz="2400" dirty="0" smtClean="0"/>
              <a:t>            Оптимален для развития произвольной регуляции следующий </a:t>
            </a:r>
            <a:r>
              <a:rPr lang="ru-RU" sz="2400" b="1" i="1" dirty="0" smtClean="0"/>
              <a:t>алгоритм</a:t>
            </a:r>
            <a:r>
              <a:rPr lang="ru-RU" sz="2400" dirty="0" smtClean="0"/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 механическое принятие и выполнение строго заданной развернутой инструкции </a:t>
            </a:r>
            <a:r>
              <a:rPr lang="ru-RU" sz="2400" smtClean="0"/>
              <a:t>(демонстрации) </a:t>
            </a:r>
            <a:r>
              <a:rPr lang="ru-RU" sz="2400" dirty="0" smtClean="0"/>
              <a:t>со стороны взрослого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 совместное создание программы деятельности, выделение ее цели, обсуждение возможных последствий, способов достижения, контроль за достигнутыми на каждом этапе результатами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 самостоятельное создание программы деятель</a:t>
            </a:r>
            <a:r>
              <a:rPr lang="ru-RU" sz="2300" dirty="0" smtClean="0"/>
              <a:t>ности</a:t>
            </a:r>
            <a:endParaRPr lang="ru-RU" sz="2300" dirty="0"/>
          </a:p>
        </p:txBody>
      </p:sp>
      <p:pic>
        <p:nvPicPr>
          <p:cNvPr id="4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388477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660"/>
                            </p:stCondLst>
                            <p:childTnLst>
                              <p:par>
                                <p:cTn id="4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100"/>
                            </p:stCondLst>
                            <p:childTnLst>
                              <p:par>
                                <p:cTn id="5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3640"/>
                            </p:stCondLst>
                            <p:childTnLst>
                              <p:par>
                                <p:cTn id="5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715436" cy="1060472"/>
          </a:xfrm>
        </p:spPr>
        <p:txBody>
          <a:bodyPr>
            <a:noAutofit/>
          </a:bodyPr>
          <a:lstStyle/>
          <a:p>
            <a:r>
              <a:rPr lang="ru-RU" sz="4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Направления оказания помощи детям </a:t>
            </a:r>
            <a:br>
              <a:rPr lang="ru-RU" sz="4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</a:br>
            <a:r>
              <a:rPr lang="ru-RU" sz="4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с СДВГ в ГБОУ ЦДК</a:t>
            </a:r>
            <a:endParaRPr lang="ru-RU" sz="46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2636912"/>
            <a:ext cx="8715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          Оказание помощи детям с СДВГ и их семьям в ГБОУ ЦДК СПб проводится на основе нейропсихологических подходов, а также  привлечения современных моделей и методов арт-терапии.</a:t>
            </a:r>
            <a:endParaRPr lang="ru-RU" sz="3200" dirty="0"/>
          </a:p>
        </p:txBody>
      </p:sp>
      <p:pic>
        <p:nvPicPr>
          <p:cNvPr id="5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398468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92871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Список литературы</a:t>
            </a:r>
            <a:endParaRPr lang="ru-RU" sz="48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980728"/>
            <a:ext cx="8714866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100" dirty="0" err="1" smtClean="0"/>
              <a:t>Брязгунов</a:t>
            </a:r>
            <a:r>
              <a:rPr lang="ru-RU" sz="2100" dirty="0" smtClean="0"/>
              <a:t> И.П., </a:t>
            </a:r>
            <a:r>
              <a:rPr lang="ru-RU" sz="2100" dirty="0" err="1" smtClean="0"/>
              <a:t>Касатикова</a:t>
            </a:r>
            <a:r>
              <a:rPr lang="ru-RU" sz="2100" dirty="0" smtClean="0"/>
              <a:t> Е.В. Непоседливый ребенок, или все о </a:t>
            </a:r>
            <a:r>
              <a:rPr lang="ru-RU" sz="2100" dirty="0" err="1" smtClean="0"/>
              <a:t>гиперактивных</a:t>
            </a:r>
            <a:r>
              <a:rPr lang="ru-RU" sz="2100" dirty="0" smtClean="0"/>
              <a:t> детях. – М., 2001.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100" dirty="0" err="1" smtClean="0"/>
              <a:t>Деннисон</a:t>
            </a:r>
            <a:r>
              <a:rPr lang="ru-RU" sz="2100" dirty="0" smtClean="0"/>
              <a:t> П., </a:t>
            </a:r>
            <a:r>
              <a:rPr lang="ru-RU" sz="2100" dirty="0" err="1" smtClean="0"/>
              <a:t>Деннисон</a:t>
            </a:r>
            <a:r>
              <a:rPr lang="ru-RU" sz="2100" dirty="0" smtClean="0"/>
              <a:t> Г. Гимнастика ума. М., 1993.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100" dirty="0" err="1" smtClean="0"/>
              <a:t>Досани</a:t>
            </a:r>
            <a:r>
              <a:rPr lang="ru-RU" sz="2100" dirty="0" smtClean="0"/>
              <a:t> С. 52 способа преодоления дефицита внимания и </a:t>
            </a:r>
            <a:r>
              <a:rPr lang="ru-RU" sz="2100" dirty="0" err="1" smtClean="0"/>
              <a:t>гиперактивности</a:t>
            </a:r>
            <a:r>
              <a:rPr lang="ru-RU" sz="2100" dirty="0" smtClean="0"/>
              <a:t> у детей. Лечить или воспитывать ? / Пер с англ. – М., 2010.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100" dirty="0" smtClean="0"/>
              <a:t>Лютова Е.К., Монина Г.Б. Тренинг эффективного взаимодействия с детьми. - СПб.,</a:t>
            </a:r>
            <a:r>
              <a:rPr lang="en-US" sz="2100" dirty="0" smtClean="0"/>
              <a:t> 2001</a:t>
            </a:r>
            <a:r>
              <a:rPr lang="ru-RU" sz="21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100" dirty="0" smtClean="0"/>
              <a:t>Пылаева Н.М., </a:t>
            </a:r>
            <a:r>
              <a:rPr lang="ru-RU" sz="2100" dirty="0" err="1" smtClean="0"/>
              <a:t>Ахутина</a:t>
            </a:r>
            <a:r>
              <a:rPr lang="ru-RU" sz="2100" dirty="0" smtClean="0"/>
              <a:t> Т.В. Школа внимания: Методика развития и коррекции внимания у детей 5-7 лет. М., 1997.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100" dirty="0" smtClean="0"/>
              <a:t>Семенович А.В. Нейропсихологическая коррекция в детском возрасте. Метод замещающего онтогенеза:  Учебное пособие. – М., 2008.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100" dirty="0" smtClean="0"/>
              <a:t>Сиротюк А.Л. Синдром дефицита внимания с </a:t>
            </a:r>
            <a:r>
              <a:rPr lang="ru-RU" sz="2100" dirty="0" err="1" smtClean="0"/>
              <a:t>гиперактивностью</a:t>
            </a:r>
            <a:r>
              <a:rPr lang="ru-RU" sz="2100" dirty="0" smtClean="0"/>
              <a:t>. Диагностика, коррекция и практические рекомендации родителям и педагогам. – М., 2002.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100" dirty="0" err="1" smtClean="0"/>
              <a:t>Ясюкова</a:t>
            </a:r>
            <a:r>
              <a:rPr lang="ru-RU" sz="2100" dirty="0" smtClean="0"/>
              <a:t> Л.А. Психологическая профилактика проблем в обучении и развитии школьников. – СПб., 2003.</a:t>
            </a:r>
          </a:p>
          <a:p>
            <a:pPr algn="just"/>
            <a:endParaRPr lang="ru-RU" sz="2100" dirty="0" smtClean="0"/>
          </a:p>
          <a:p>
            <a:pPr marL="342900" indent="-342900">
              <a:buFont typeface="+mj-lt"/>
              <a:buAutoNum type="arabicPeriod"/>
            </a:pPr>
            <a:endParaRPr lang="ru-RU" sz="2000" dirty="0"/>
          </a:p>
        </p:txBody>
      </p:sp>
      <p:pic>
        <p:nvPicPr>
          <p:cNvPr id="4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562391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5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400"/>
                            </p:stCondLst>
                            <p:childTnLst>
                              <p:par>
                                <p:cTn id="62" presetID="1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Заключение</a:t>
            </a:r>
            <a:endParaRPr lang="ru-RU" sz="5400" dirty="0">
              <a:ln>
                <a:solidFill>
                  <a:schemeClr val="tx1"/>
                </a:solidFill>
              </a:ln>
              <a:solidFill>
                <a:srgbClr val="FFC000"/>
              </a:solidFill>
              <a:effectLst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643050"/>
            <a:ext cx="878687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/>
              <a:t>При необходимости можно обратиться в Центр диагностики и консультирования Санкт-Петербурга (ГБОУ ЦДК СПб) по адресу: Лиговский пр., д. 46, </a:t>
            </a:r>
          </a:p>
          <a:p>
            <a:pPr algn="just"/>
            <a:r>
              <a:rPr lang="ru-RU" sz="3600" dirty="0" smtClean="0"/>
              <a:t>телефон регистратуры 314-13-12.</a:t>
            </a:r>
          </a:p>
          <a:p>
            <a:endParaRPr lang="ru-RU" dirty="0" smtClean="0"/>
          </a:p>
          <a:p>
            <a:pPr algn="ctr"/>
            <a:r>
              <a:rPr lang="ru-RU" sz="60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Благодарю за внимание!</a:t>
            </a:r>
            <a:endParaRPr lang="ru-RU" sz="60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pic>
        <p:nvPicPr>
          <p:cNvPr id="4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309320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60"/>
                            </p:stCondLst>
                            <p:childTnLst>
                              <p:par>
                                <p:cTn id="34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043890" cy="989034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Содержание</a:t>
            </a:r>
            <a:endParaRPr lang="ru-RU" sz="48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124744"/>
            <a:ext cx="8572560" cy="58477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AutoNum type="arabicPeriod"/>
            </a:pPr>
            <a:r>
              <a:rPr lang="ru-RU" sz="2200" dirty="0" smtClean="0">
                <a:hlinkClick r:id="rId2" action="ppaction://hlinksldjump"/>
              </a:rPr>
              <a:t>Распространенность СДВГ </a:t>
            </a:r>
            <a:endParaRPr lang="ru-RU" sz="2200" dirty="0" smtClean="0"/>
          </a:p>
          <a:p>
            <a:pPr marL="342900" indent="-342900" algn="just">
              <a:buAutoNum type="arabicPeriod"/>
            </a:pPr>
            <a:r>
              <a:rPr lang="ru-RU" sz="2200" dirty="0" smtClean="0">
                <a:hlinkClick r:id="rId3" action="ppaction://hlinksldjump"/>
              </a:rPr>
              <a:t>Основные проявления СДВГ (симптомы)</a:t>
            </a:r>
            <a:endParaRPr lang="ru-RU" sz="2200" dirty="0" smtClean="0"/>
          </a:p>
          <a:p>
            <a:pPr marL="342900" indent="-342900" algn="just">
              <a:buFontTx/>
              <a:buAutoNum type="arabicPeriod"/>
            </a:pPr>
            <a:r>
              <a:rPr lang="ru-RU" sz="2200" dirty="0" smtClean="0">
                <a:hlinkClick r:id="rId4" action="ppaction://hlinksldjump"/>
              </a:rPr>
              <a:t>Историческая справка</a:t>
            </a:r>
            <a:endParaRPr lang="ru-RU" sz="2200" dirty="0" smtClean="0"/>
          </a:p>
          <a:p>
            <a:pPr marL="342900" indent="-342900" algn="just">
              <a:buAutoNum type="arabicPeriod"/>
            </a:pPr>
            <a:r>
              <a:rPr lang="ru-RU" sz="2200" dirty="0" smtClean="0">
                <a:hlinkClick r:id="rId5" action="ppaction://hlinksldjump"/>
              </a:rPr>
              <a:t>Социально-психологический прогноз</a:t>
            </a:r>
            <a:endParaRPr lang="ru-RU" sz="2200" dirty="0" smtClean="0"/>
          </a:p>
          <a:p>
            <a:pPr marL="342900" indent="-342900" algn="just">
              <a:buAutoNum type="arabicPeriod"/>
            </a:pPr>
            <a:r>
              <a:rPr lang="ru-RU" sz="2200" dirty="0" smtClean="0">
                <a:hlinkClick r:id="rId6" action="ppaction://hlinksldjump"/>
              </a:rPr>
              <a:t>Существующая система помощи детям </a:t>
            </a:r>
            <a:endParaRPr lang="ru-RU" sz="2200" dirty="0" smtClean="0"/>
          </a:p>
          <a:p>
            <a:pPr marL="342900" indent="-342900" algn="just">
              <a:buAutoNum type="arabicPeriod"/>
            </a:pPr>
            <a:r>
              <a:rPr lang="ru-RU" sz="2200" dirty="0" smtClean="0">
                <a:hlinkClick r:id="rId7" action="ppaction://hlinksldjump"/>
              </a:rPr>
              <a:t>Методы психологической помощи и лечения</a:t>
            </a:r>
            <a:endParaRPr lang="ru-RU" sz="2200" dirty="0" smtClean="0"/>
          </a:p>
          <a:p>
            <a:pPr marL="342900" indent="-342900" algn="just">
              <a:buAutoNum type="arabicPeriod"/>
            </a:pPr>
            <a:r>
              <a:rPr lang="ru-RU" sz="2200" dirty="0" smtClean="0">
                <a:hlinkClick r:id="rId8" action="ppaction://hlinksldjump"/>
              </a:rPr>
              <a:t>Специфика работы с родителями</a:t>
            </a:r>
            <a:endParaRPr lang="ru-RU" sz="2200" dirty="0" smtClean="0"/>
          </a:p>
          <a:p>
            <a:pPr marL="342900" indent="-342900" algn="just">
              <a:buAutoNum type="arabicPeriod"/>
            </a:pPr>
            <a:r>
              <a:rPr lang="ru-RU" sz="2200" dirty="0" smtClean="0">
                <a:hlinkClick r:id="rId9" action="ppaction://hlinksldjump"/>
              </a:rPr>
              <a:t>Особенности психики и аспекты поведения детей с СДВГ, которые необходимо учитывать при организации работы с ними</a:t>
            </a:r>
            <a:endParaRPr lang="ru-RU" sz="2200" dirty="0" smtClean="0"/>
          </a:p>
          <a:p>
            <a:pPr marL="342900" indent="-342900" algn="just">
              <a:buAutoNum type="arabicPeriod"/>
            </a:pPr>
            <a:r>
              <a:rPr lang="ru-RU" sz="2200" dirty="0" smtClean="0">
                <a:hlinkClick r:id="rId10" action="ppaction://hlinksldjump"/>
              </a:rPr>
              <a:t>Функции воли</a:t>
            </a:r>
            <a:endParaRPr lang="ru-RU" sz="2200" dirty="0" smtClean="0"/>
          </a:p>
          <a:p>
            <a:pPr marL="342900" indent="-342900" algn="just">
              <a:buAutoNum type="arabicPeriod"/>
            </a:pPr>
            <a:r>
              <a:rPr lang="ru-RU" sz="2200" dirty="0" smtClean="0">
                <a:hlinkClick r:id="rId11" action="ppaction://hlinksldjump"/>
              </a:rPr>
              <a:t>Волевые качества личности</a:t>
            </a:r>
            <a:endParaRPr lang="ru-RU" sz="2200" dirty="0" smtClean="0"/>
          </a:p>
          <a:p>
            <a:pPr marL="342900" indent="-342900" algn="just">
              <a:buAutoNum type="arabicPeriod"/>
            </a:pPr>
            <a:r>
              <a:rPr lang="ru-RU" sz="2200" dirty="0" smtClean="0">
                <a:hlinkClick r:id="rId12" action="ppaction://hlinksldjump"/>
              </a:rPr>
              <a:t>Иллюстрация </a:t>
            </a:r>
            <a:r>
              <a:rPr lang="ru-RU" sz="2200" dirty="0" smtClean="0">
                <a:hlinkClick r:id="rId12" action="ppaction://hlinksldjump"/>
              </a:rPr>
              <a:t>«Собаки»</a:t>
            </a:r>
            <a:endParaRPr lang="ru-RU" sz="2200" dirty="0" smtClean="0"/>
          </a:p>
          <a:p>
            <a:pPr marL="342900" indent="-342900" algn="just">
              <a:buAutoNum type="arabicPeriod"/>
            </a:pPr>
            <a:r>
              <a:rPr lang="ru-RU" sz="2200" dirty="0" smtClean="0">
                <a:hlinkClick r:id="rId13" action="ppaction://hlinksldjump"/>
              </a:rPr>
              <a:t>Приемы </a:t>
            </a:r>
            <a:r>
              <a:rPr lang="ru-RU" sz="2200" dirty="0" smtClean="0">
                <a:hlinkClick r:id="rId13" action="ppaction://hlinksldjump"/>
              </a:rPr>
              <a:t>воспитания воли ребенка</a:t>
            </a:r>
            <a:endParaRPr lang="en-US" sz="2200" dirty="0" smtClean="0"/>
          </a:p>
          <a:p>
            <a:pPr algn="just"/>
            <a:r>
              <a:rPr lang="ru-RU" sz="2200" dirty="0" smtClean="0"/>
              <a:t>13. </a:t>
            </a:r>
            <a:r>
              <a:rPr lang="ru-RU" sz="2200" dirty="0" smtClean="0">
                <a:hlinkClick r:id="rId14" action="ppaction://hlinksldjump"/>
              </a:rPr>
              <a:t>Принципы </a:t>
            </a:r>
            <a:r>
              <a:rPr lang="ru-RU" sz="2200" dirty="0" smtClean="0">
                <a:hlinkClick r:id="rId14" action="ppaction://hlinksldjump"/>
              </a:rPr>
              <a:t>развития произвольности детей в ходе занятий</a:t>
            </a:r>
            <a:endParaRPr lang="ru-RU" sz="2200" dirty="0" smtClean="0"/>
          </a:p>
          <a:p>
            <a:pPr algn="just"/>
            <a:r>
              <a:rPr lang="ru-RU" sz="2200" dirty="0" smtClean="0"/>
              <a:t>14. </a:t>
            </a:r>
            <a:r>
              <a:rPr lang="ru-RU" sz="2200" dirty="0" smtClean="0">
                <a:hlinkClick r:id="rId15" action="ppaction://hlinksldjump"/>
              </a:rPr>
              <a:t>Направления оказания помощи детям в ГБОУ ЦДК</a:t>
            </a:r>
            <a:endParaRPr lang="ru-RU" sz="2200" dirty="0" smtClean="0"/>
          </a:p>
          <a:p>
            <a:pPr algn="just"/>
            <a:r>
              <a:rPr lang="ru-RU" sz="2200" dirty="0" smtClean="0"/>
              <a:t>15. </a:t>
            </a:r>
            <a:r>
              <a:rPr lang="ru-RU" sz="2200" dirty="0" smtClean="0">
                <a:hlinkClick r:id="rId16" action="ppaction://hlinksldjump"/>
              </a:rPr>
              <a:t>Список литературы</a:t>
            </a:r>
            <a:endParaRPr lang="en-US" sz="2200" dirty="0" smtClean="0"/>
          </a:p>
          <a:p>
            <a:pPr algn="just"/>
            <a:r>
              <a:rPr lang="ru-RU" sz="2200" dirty="0" smtClean="0"/>
              <a:t>16. </a:t>
            </a:r>
            <a:r>
              <a:rPr lang="ru-RU" sz="2200" dirty="0" smtClean="0">
                <a:hlinkClick r:id="rId17" action="ppaction://hlinksldjump"/>
              </a:rPr>
              <a:t>Заключение</a:t>
            </a:r>
            <a:endParaRPr lang="ru-RU" sz="2200" dirty="0"/>
          </a:p>
        </p:txBody>
      </p:sp>
      <p:pic>
        <p:nvPicPr>
          <p:cNvPr id="2050" name="Picture 2" descr="http://www.gifpark.su/Gifs/ANIMALS/110.gif"/>
          <p:cNvPicPr>
            <a:picLocks noChangeAspect="1" noChangeArrowheads="1" noCrop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581128"/>
            <a:ext cx="11430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000"/>
                            </p:stCondLst>
                            <p:childTnLst>
                              <p:par>
                                <p:cTn id="6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500"/>
                            </p:stCondLst>
                            <p:childTnLst>
                              <p:par>
                                <p:cTn id="7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000"/>
                            </p:stCondLst>
                            <p:childTnLst>
                              <p:par>
                                <p:cTn id="7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920"/>
                            </p:stCondLst>
                            <p:childTnLst>
                              <p:par>
                                <p:cTn id="8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040"/>
                            </p:stCondLst>
                            <p:childTnLst>
                              <p:par>
                                <p:cTn id="8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900"/>
                            </p:stCondLst>
                            <p:childTnLst>
                              <p:par>
                                <p:cTn id="9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3020"/>
                            </p:stCondLst>
                            <p:childTnLst>
                              <p:par>
                                <p:cTn id="9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100"/>
                            </p:stCondLst>
                            <p:childTnLst>
                              <p:par>
                                <p:cTn id="10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280"/>
                            </p:stCondLst>
                            <p:childTnLst>
                              <p:par>
                                <p:cTn id="10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6280"/>
                            </p:stCondLst>
                            <p:childTnLst>
                              <p:par>
                                <p:cTn id="11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8700"/>
                            </p:stCondLst>
                            <p:childTnLst>
                              <p:par>
                                <p:cTn id="11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9400"/>
                            </p:stCondLst>
                            <p:childTnLst>
                              <p:par>
                                <p:cTn id="12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340"/>
                            </p:stCondLst>
                            <p:childTnLst>
                              <p:par>
                                <p:cTn id="12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1200"/>
                            </p:stCondLst>
                            <p:childTnLst>
                              <p:par>
                                <p:cTn id="13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2220"/>
                            </p:stCondLst>
                            <p:childTnLst>
                              <p:par>
                                <p:cTn id="13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3700"/>
                            </p:stCondLst>
                            <p:childTnLst>
                              <p:par>
                                <p:cTn id="14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4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860"/>
                            </p:stCondLst>
                            <p:childTnLst>
                              <p:par>
                                <p:cTn id="15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6600"/>
                            </p:stCondLst>
                            <p:childTnLst>
                              <p:par>
                                <p:cTn id="155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Распространенность</a:t>
            </a:r>
            <a:endParaRPr lang="ru-RU" sz="48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042" y="1649838"/>
            <a:ext cx="57150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Детей с СДВГ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В России               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- 18 %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В США       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- 20 %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В Китае  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- 13 %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В Италии 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- 10 %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В Великобритании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- 3 %    </a:t>
            </a:r>
          </a:p>
          <a:p>
            <a:pPr>
              <a:buFont typeface="Wingdings" pitchFamily="2" charset="2"/>
              <a:buChar char="v"/>
            </a:pPr>
            <a:endParaRPr lang="ru-RU" sz="3600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533" y="5351125"/>
            <a:ext cx="419100" cy="3714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870" y="5351125"/>
            <a:ext cx="419100" cy="3714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196" y="5351125"/>
            <a:ext cx="419100" cy="3714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544" y="5351125"/>
            <a:ext cx="419100" cy="3714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207" y="5351125"/>
            <a:ext cx="419100" cy="37147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351125"/>
            <a:ext cx="419100" cy="3714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881" y="5351125"/>
            <a:ext cx="419100" cy="371475"/>
          </a:xfrm>
          <a:prstGeom prst="rect">
            <a:avLst/>
          </a:prstGeom>
        </p:spPr>
      </p:pic>
      <p:pic>
        <p:nvPicPr>
          <p:cNvPr id="12" name="Picture 11" descr="C:\Users\861c2u11\AppData\Local\Microsoft\Windows\Temporary Internet Files\Content.IE5\9QJ6RR8V\dglxasset[1]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511627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0" dur="250" autoRev="1" fill="remov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1" dur="250" autoRev="1" fill="remov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2" dur="250" autoRev="1" fill="remov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50" autoRev="1" fill="remov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6" dur="250" autoRev="1" fill="remov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7" dur="250" autoRev="1" fill="remov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250" autoRev="1" fill="remov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2" dur="250" autoRev="1" fill="remove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3" dur="250" autoRev="1" fill="remove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8" dur="250" autoRev="1" fill="remove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" dur="250" autoRev="1" fill="remove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250" autoRev="1" fill="remove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Проявления СДВГ (симптоматика)</a:t>
            </a:r>
            <a:endParaRPr lang="ru-RU" sz="46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510" y="1268760"/>
            <a:ext cx="821537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Основные: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нарушения произвольного внимания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избыточная двигательная активность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импульсивность</a:t>
            </a:r>
          </a:p>
          <a:p>
            <a:r>
              <a:rPr lang="ru-RU" sz="2800" i="1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Дополнительные: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нарушения координации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расстройства речи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специфическая неспособность к  учебе в отношении какого-либо предмета (чтения, письма, арифметики)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сложности адаптации к любому учебному процессу</a:t>
            </a:r>
          </a:p>
          <a:p>
            <a:r>
              <a:rPr lang="ru-RU" sz="2800" i="1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Вторичные: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негативная самооценка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проблемы в общении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 враждебность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239" y="6398468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4900"/>
                            </p:stCondLst>
                            <p:childTnLst>
                              <p:par>
                                <p:cTn id="96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6100"/>
                            </p:stCondLst>
                            <p:childTnLst>
                              <p:par>
                                <p:cTn id="103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050"/>
                            </p:stCondLst>
                            <p:childTnLst>
                              <p:par>
                                <p:cTn id="11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7730"/>
                            </p:stCondLst>
                            <p:childTnLst>
                              <p:par>
                                <p:cTn id="11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8480"/>
                            </p:stCondLst>
                            <p:childTnLst>
                              <p:par>
                                <p:cTn id="118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19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9280"/>
                            </p:stCondLst>
                            <p:childTnLst>
                              <p:par>
                                <p:cTn id="121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9630"/>
                            </p:stCondLst>
                            <p:childTnLst>
                              <p:par>
                                <p:cTn id="124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5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130"/>
                            </p:stCondLst>
                            <p:childTnLst>
                              <p:par>
                                <p:cTn id="127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8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530"/>
                            </p:stCondLst>
                            <p:childTnLst>
                              <p:par>
                                <p:cTn id="130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31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2705"/>
                            </p:stCondLst>
                            <p:childTnLst>
                              <p:par>
                                <p:cTn id="133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34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3730"/>
                            </p:stCondLst>
                            <p:childTnLst>
                              <p:par>
                                <p:cTn id="13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4610"/>
                            </p:stCondLst>
                            <p:childTnLst>
                              <p:par>
                                <p:cTn id="14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5410"/>
                            </p:stCondLst>
                            <p:childTnLst>
                              <p:par>
                                <p:cTn id="14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Историческая справка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61284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ru-RU" b="1" i="1" dirty="0"/>
          </a:p>
          <a:p>
            <a:pPr algn="just">
              <a:buFont typeface="Wingdings" pitchFamily="2" charset="2"/>
              <a:buChar char="§"/>
            </a:pP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5871" y="2204864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dirty="0"/>
              <a:t>Уже в середине </a:t>
            </a:r>
            <a:r>
              <a:rPr lang="en-US" dirty="0"/>
              <a:t>XIX</a:t>
            </a:r>
            <a:r>
              <a:rPr lang="ru-RU" dirty="0"/>
              <a:t> века (1845 г.) немецкий психоневролог </a:t>
            </a:r>
            <a:r>
              <a:rPr lang="ru-RU" b="1" i="1" dirty="0"/>
              <a:t>Генри </a:t>
            </a:r>
            <a:r>
              <a:rPr lang="ru-RU" b="1" i="1" dirty="0" err="1"/>
              <a:t>Хоффман</a:t>
            </a:r>
            <a:r>
              <a:rPr lang="ru-RU" b="1" i="1" dirty="0"/>
              <a:t> </a:t>
            </a:r>
            <a:r>
              <a:rPr lang="ru-RU" dirty="0"/>
              <a:t>описал чрезмерно подвижного ребенка и дал ему прозвище – </a:t>
            </a:r>
            <a:r>
              <a:rPr lang="ru-RU" b="1" i="1" dirty="0"/>
              <a:t>Непоседа Фил.</a:t>
            </a:r>
          </a:p>
          <a:p>
            <a:pPr algn="just">
              <a:buFont typeface="Wingdings" pitchFamily="2" charset="2"/>
              <a:buChar char="§"/>
            </a:pPr>
            <a:endParaRPr lang="ru-RU" b="1" i="1" dirty="0"/>
          </a:p>
          <a:p>
            <a:pPr algn="just">
              <a:buFont typeface="Wingdings" pitchFamily="2" charset="2"/>
              <a:buChar char="§"/>
            </a:pPr>
            <a:r>
              <a:rPr lang="ru-RU" dirty="0"/>
              <a:t> </a:t>
            </a:r>
            <a:r>
              <a:rPr lang="ru-RU" b="1" i="1" dirty="0"/>
              <a:t>Количество публикаций</a:t>
            </a:r>
            <a:r>
              <a:rPr lang="ru-RU" dirty="0"/>
              <a:t>, посвященных СДВГ, постоянно </a:t>
            </a:r>
            <a:r>
              <a:rPr lang="ru-RU" b="1" i="1" dirty="0"/>
              <a:t>растет</a:t>
            </a:r>
            <a:r>
              <a:rPr lang="ru-RU" dirty="0"/>
              <a:t>. В научной литературе обсуждаются терминология, диагностические критерии заболевания,  схемы лечения.</a:t>
            </a:r>
          </a:p>
          <a:p>
            <a:pPr algn="just">
              <a:buFont typeface="Wingdings" pitchFamily="2" charset="2"/>
              <a:buChar char="§"/>
            </a:pPr>
            <a:endParaRPr lang="ru-RU" dirty="0"/>
          </a:p>
          <a:p>
            <a:pPr algn="just">
              <a:buFont typeface="Wingdings" pitchFamily="2" charset="2"/>
              <a:buChar char="§"/>
            </a:pPr>
            <a:r>
              <a:rPr lang="ru-RU" dirty="0"/>
              <a:t> В 2006 г. проходил </a:t>
            </a:r>
            <a:r>
              <a:rPr lang="en-US" dirty="0"/>
              <a:t>I</a:t>
            </a:r>
            <a:r>
              <a:rPr lang="ru-RU" dirty="0"/>
              <a:t> </a:t>
            </a:r>
            <a:r>
              <a:rPr lang="ru-RU" b="1" i="1" dirty="0"/>
              <a:t>Международный форум </a:t>
            </a:r>
            <a:r>
              <a:rPr lang="ru-RU" dirty="0"/>
              <a:t>«Охрана здоровья детей в России», </a:t>
            </a:r>
            <a:r>
              <a:rPr lang="ru-RU" b="1" i="1" dirty="0"/>
              <a:t>посвященный СДВГ</a:t>
            </a:r>
            <a:r>
              <a:rPr lang="ru-RU" dirty="0"/>
              <a:t>. К форуму собиралась информация, проводились  исследования.</a:t>
            </a:r>
          </a:p>
          <a:p>
            <a:pPr algn="just">
              <a:buFont typeface="Wingdings" pitchFamily="2" charset="2"/>
              <a:buChar char="§"/>
            </a:pPr>
            <a:endParaRPr lang="ru-RU" b="1" i="1" dirty="0"/>
          </a:p>
          <a:p>
            <a:pPr algn="just">
              <a:buFont typeface="Wingdings" pitchFamily="2" charset="2"/>
              <a:buChar char="§"/>
            </a:pPr>
            <a:r>
              <a:rPr lang="ru-RU" b="1" i="1" dirty="0"/>
              <a:t> В научных исследованиях показаны </a:t>
            </a:r>
            <a:r>
              <a:rPr lang="ru-RU" dirty="0"/>
              <a:t>причины и механизмы расстройства, вскрыта возрастная динамика его проявлений, изучена распространенность.</a:t>
            </a:r>
          </a:p>
          <a:p>
            <a:endParaRPr lang="ru-RU" dirty="0"/>
          </a:p>
        </p:txBody>
      </p:sp>
      <p:pic>
        <p:nvPicPr>
          <p:cNvPr id="5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957" y="5733256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92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Социально-психологический прогноз</a:t>
            </a:r>
            <a:endParaRPr lang="ru-RU" sz="46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664" y="1412776"/>
            <a:ext cx="8429684" cy="55443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ru-RU" sz="2300" dirty="0" smtClean="0"/>
              <a:t>По данным Т.Б. Дмитриевой, когнитивные и поведенческие </a:t>
            </a:r>
            <a:r>
              <a:rPr lang="ru-RU" sz="2300" b="1" i="1" dirty="0" smtClean="0"/>
              <a:t>нарушения </a:t>
            </a:r>
            <a:r>
              <a:rPr lang="ru-RU" sz="2300" dirty="0" smtClean="0"/>
              <a:t>сохраняются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300" dirty="0" smtClean="0"/>
              <a:t> у </a:t>
            </a:r>
            <a:r>
              <a:rPr lang="ru-RU" sz="2300" b="1" i="1" dirty="0" smtClean="0"/>
              <a:t>85 % подростков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300" b="1" i="1" dirty="0" smtClean="0"/>
              <a:t>и 65 % взрослых людей.</a:t>
            </a:r>
            <a:r>
              <a:rPr lang="ru-RU" sz="2300" dirty="0" smtClean="0"/>
              <a:t> </a:t>
            </a:r>
          </a:p>
          <a:p>
            <a:pPr algn="just"/>
            <a:r>
              <a:rPr lang="ru-RU" sz="2300" dirty="0" smtClean="0"/>
              <a:t>По данным академика В.И. Покровского:</a:t>
            </a:r>
            <a:endParaRPr lang="ru-RU" sz="2300" b="1" i="1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300" dirty="0" smtClean="0"/>
              <a:t> От  32 до 40 % </a:t>
            </a:r>
            <a:r>
              <a:rPr lang="ru-RU" sz="2300" b="1" i="1" dirty="0" smtClean="0"/>
              <a:t>детей</a:t>
            </a:r>
            <a:r>
              <a:rPr lang="ru-RU" sz="2300" dirty="0" smtClean="0"/>
              <a:t> бросают школу;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300" dirty="0" smtClean="0"/>
              <a:t> лишь 5 – 10 % из них заканчивают вузы;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300" dirty="0" smtClean="0"/>
              <a:t> у 40 % девочек- подростков выявляется беременность;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300" dirty="0" smtClean="0"/>
              <a:t> 40-50 % детей втягиваются в </a:t>
            </a:r>
            <a:r>
              <a:rPr lang="ru-RU" sz="2300" dirty="0" err="1" smtClean="0"/>
              <a:t>антисоциальную</a:t>
            </a:r>
            <a:r>
              <a:rPr lang="ru-RU" sz="2300" dirty="0" smtClean="0"/>
              <a:t> деятельность;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300" dirty="0" smtClean="0"/>
              <a:t> 70 % детей имеют меньше друзей, чем сверстники (не имеют вообще).  </a:t>
            </a:r>
            <a:r>
              <a:rPr lang="ru-RU" sz="2300" b="1" i="1" dirty="0" smtClean="0"/>
              <a:t>Во взрослых возрастах</a:t>
            </a:r>
            <a:r>
              <a:rPr lang="ru-RU" sz="2300" dirty="0" smtClean="0"/>
              <a:t>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300" dirty="0" smtClean="0"/>
              <a:t> от 50 до 70 % лиц с СДВГ плохо справляются с работой;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300" dirty="0" smtClean="0"/>
              <a:t> 30 %  страдают депрессиями и расстройствами личности.</a:t>
            </a:r>
          </a:p>
          <a:p>
            <a:pPr algn="just"/>
            <a:r>
              <a:rPr lang="ru-RU" sz="2300" b="1" i="1" dirty="0" smtClean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Государственных программ помощи детям с СДВГ в России  нет.</a:t>
            </a:r>
            <a:endParaRPr lang="ru-RU" sz="2300" b="1" i="1" dirty="0">
              <a:ln w="12700">
                <a:solidFill>
                  <a:srgbClr val="C0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484193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4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700"/>
                            </p:stCondLst>
                            <p:childTnLst>
                              <p:par>
                                <p:cTn id="86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50"/>
                            </p:stCondLst>
                            <p:childTnLst>
                              <p:par>
                                <p:cTn id="89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500"/>
                            </p:stCondLst>
                            <p:childTnLst>
                              <p:par>
                                <p:cTn id="92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3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6325"/>
                            </p:stCondLst>
                            <p:childTnLst>
                              <p:par>
                                <p:cTn id="95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7000"/>
                            </p:stCondLst>
                            <p:childTnLst>
                              <p:par>
                                <p:cTn id="98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9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7750"/>
                            </p:stCondLst>
                            <p:childTnLst>
                              <p:par>
                                <p:cTn id="101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2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8875"/>
                            </p:stCondLst>
                            <p:childTnLst>
                              <p:par>
                                <p:cTn id="104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5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125"/>
                            </p:stCondLst>
                            <p:childTnLst>
                              <p:par>
                                <p:cTn id="107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8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0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11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3050"/>
                            </p:stCondLst>
                            <p:childTnLst>
                              <p:par>
                                <p:cTn id="113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14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4200"/>
                            </p:stCondLst>
                            <p:childTnLst>
                              <p:par>
                                <p:cTn id="11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Существующая в мировой практике система помощи детям и их семьям</a:t>
            </a:r>
            <a:endParaRPr lang="ru-RU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6137" y="1916832"/>
            <a:ext cx="828680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постановка </a:t>
            </a:r>
            <a:r>
              <a:rPr lang="ru-RU" sz="32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диагноза </a:t>
            </a:r>
            <a:r>
              <a:rPr lang="ru-RU" sz="3200" dirty="0"/>
              <a:t>(на основе новейших методов исследования высшей нервной деятельности)</a:t>
            </a:r>
          </a:p>
          <a:p>
            <a:pPr>
              <a:buFont typeface="Wingdings" pitchFamily="2" charset="2"/>
              <a:buChar char="§"/>
            </a:pPr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лечение и коррекция</a:t>
            </a:r>
          </a:p>
          <a:p>
            <a:pPr>
              <a:buFont typeface="Wingdings" pitchFamily="2" charset="2"/>
              <a:buChar char="§"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помощь ребенку в ДОУ и в школе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помощь непосредственно родителям </a:t>
            </a:r>
            <a:r>
              <a:rPr lang="ru-RU" sz="3200" dirty="0" smtClean="0"/>
              <a:t>(обучение, информирование, работа с личными проблемами)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 smtClean="0">
                <a:solidFill>
                  <a:srgbClr val="00B050"/>
                </a:solidFill>
              </a:rPr>
              <a:t> </a:t>
            </a:r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профилактика вторичных отклонений</a:t>
            </a:r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just"/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5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385456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107156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Методы психологической  помощи и лечения</a:t>
            </a:r>
            <a:endParaRPr lang="ru-RU" sz="40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2691" y="1628800"/>
            <a:ext cx="8715436" cy="5457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Фармакотерапия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Нейробиоуправление</a:t>
            </a:r>
            <a:r>
              <a:rPr lang="ru-RU" sz="2800" b="1" i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dirty="0" smtClean="0"/>
              <a:t>(использование методов обратной связи)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Психотерапия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dirty="0" smtClean="0"/>
              <a:t>(индивидуальная, групповая, семейная, в том числе - поведенческая психотерапия)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Физиотерапия</a:t>
            </a:r>
          </a:p>
          <a:p>
            <a:pPr algn="just"/>
            <a:r>
              <a:rPr lang="ru-RU" sz="2800" i="1" dirty="0" smtClean="0"/>
              <a:t>Стоимость лечения ребенка с СДВГ в России на 2010 г.</a:t>
            </a:r>
            <a:r>
              <a:rPr lang="ru-RU" sz="2800" dirty="0" smtClean="0"/>
              <a:t> составила от 85 до 105 тысяч рублей (расходы на фармакотерапию, психотерапию (два визита в месяц), массаж и ЛФК (два раза в неделю)). </a:t>
            </a:r>
            <a:r>
              <a:rPr lang="ru-RU" sz="2800" i="1" dirty="0" smtClean="0"/>
              <a:t>В США стоимость подобного лечения</a:t>
            </a:r>
            <a:r>
              <a:rPr lang="ru-RU" sz="2800" dirty="0" smtClean="0"/>
              <a:t> составляет до 560 тысяч долларов.</a:t>
            </a:r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40875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5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106047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Специфика работы с родителями</a:t>
            </a:r>
            <a:endParaRPr lang="ru-RU" sz="48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142984"/>
            <a:ext cx="87868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i="1" dirty="0" smtClean="0"/>
              <a:t> </a:t>
            </a:r>
            <a:r>
              <a:rPr lang="ru-RU" sz="2400" b="1" i="1" dirty="0" smtClean="0"/>
              <a:t>Ведущим звеном в коррекции СДВГ является изменение поведения родителей по отношению к ребенку.    Специалистам важно: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обратить внимание родителей на </a:t>
            </a:r>
            <a:r>
              <a:rPr lang="ru-RU" sz="2400" i="1" dirty="0" smtClean="0"/>
              <a:t>формирование у ребенка стабильной адекватной самооценки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 smtClean="0"/>
              <a:t>предоставить</a:t>
            </a:r>
            <a:r>
              <a:rPr lang="ru-RU" sz="2400" dirty="0" smtClean="0"/>
              <a:t> </a:t>
            </a:r>
            <a:r>
              <a:rPr lang="ru-RU" sz="2400" i="1" dirty="0" smtClean="0"/>
              <a:t>информацию</a:t>
            </a:r>
            <a:r>
              <a:rPr lang="ru-RU" sz="2400" dirty="0" smtClean="0"/>
              <a:t> (проявления синдрома, его биологическая природа, важная роль правильного воспитания)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</a:t>
            </a:r>
            <a:r>
              <a:rPr lang="ru-RU" sz="2400" i="1" dirty="0" smtClean="0"/>
              <a:t>психологически поддерживать </a:t>
            </a:r>
            <a:r>
              <a:rPr lang="ru-RU" sz="2400" dirty="0" smtClean="0"/>
              <a:t>ребенка, его семью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обеспечить родителям </a:t>
            </a:r>
            <a:r>
              <a:rPr lang="ru-RU" sz="2400" i="1" dirty="0" smtClean="0"/>
              <a:t>возможность эмоционально отреагировать и исследовать свои чувства по отношению к ребенку</a:t>
            </a:r>
            <a:endParaRPr lang="ru-RU" sz="2400" dirty="0" smtClean="0"/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</a:t>
            </a:r>
            <a:r>
              <a:rPr lang="ru-RU" sz="2400" i="1" dirty="0" smtClean="0"/>
              <a:t>формировать у родителей навыки регуляции </a:t>
            </a:r>
            <a:r>
              <a:rPr lang="ru-RU" sz="2400" dirty="0" smtClean="0"/>
              <a:t>собственных эмоциональных состояний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i="1" dirty="0"/>
              <a:t> </a:t>
            </a:r>
            <a:r>
              <a:rPr lang="ru-RU" sz="2400" i="1" dirty="0" smtClean="0"/>
              <a:t>помочь </a:t>
            </a:r>
            <a:r>
              <a:rPr lang="ru-RU" sz="2400" dirty="0" smtClean="0"/>
              <a:t>родителям </a:t>
            </a:r>
            <a:r>
              <a:rPr lang="ru-RU" sz="2400" i="1" dirty="0" smtClean="0"/>
              <a:t>найти союзников</a:t>
            </a:r>
            <a:r>
              <a:rPr lang="ru-RU" sz="2400" dirty="0" smtClean="0"/>
              <a:t>, организовать для них «группы встреч»      </a:t>
            </a:r>
            <a:endParaRPr lang="ru-RU" sz="2400" dirty="0"/>
          </a:p>
        </p:txBody>
      </p:sp>
      <p:pic>
        <p:nvPicPr>
          <p:cNvPr id="5" name="Picture 11" descr="C:\Users\861c2u11\AppData\Local\Microsoft\Windows\Temporary Internet Files\Content.IE5\9QJ6RR8V\dglxasset[1]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432395"/>
            <a:ext cx="345282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Tm="10000">
        <p:wipe/>
      </p:transition>
    </mc:Choice>
    <mc:Fallback xmlns="">
      <p:transition advTm="10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480"/>
                            </p:stCondLst>
                            <p:childTnLst>
                              <p:par>
                                <p:cTn id="58" presetID="10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5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480"/>
                            </p:stCondLst>
                            <p:childTnLst>
                              <p:par>
                                <p:cTn id="61" presetID="10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480"/>
                            </p:stCondLst>
                            <p:childTnLst>
                              <p:par>
                                <p:cTn id="64" presetID="10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480"/>
                            </p:stCondLst>
                            <p:childTnLst>
                              <p:par>
                                <p:cTn id="67" presetID="10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8480"/>
                            </p:stCondLst>
                            <p:childTnLst>
                              <p:par>
                                <p:cTn id="70" presetID="10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71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480"/>
                            </p:stCondLst>
                            <p:childTnLst>
                              <p:par>
                                <p:cTn id="73" presetID="10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74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</TotalTime>
  <Words>1287</Words>
  <Application>Microsoft Office PowerPoint</Application>
  <PresentationFormat>Экран (4:3)</PresentationFormat>
  <Paragraphs>153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Волна</vt:lpstr>
      <vt:lpstr>Тема Office</vt:lpstr>
      <vt:lpstr>Особенности образования и развития ребенка с СДВГ в дошкольном возрасте </vt:lpstr>
      <vt:lpstr>Содержание</vt:lpstr>
      <vt:lpstr>Распространенность</vt:lpstr>
      <vt:lpstr>Проявления СДВГ (симптоматика)</vt:lpstr>
      <vt:lpstr>Историческая справка</vt:lpstr>
      <vt:lpstr>Социально-психологический прогноз</vt:lpstr>
      <vt:lpstr>Существующая в мировой практике система помощи детям и их семьям</vt:lpstr>
      <vt:lpstr>Методы психологической  помощи и лечения</vt:lpstr>
      <vt:lpstr>Специфика работы с родителями</vt:lpstr>
      <vt:lpstr> Особенности психики и аспекты поведения детей с СДВГ, которые нужно учитывать при  работе с ними   (Л. А.  Ясюкова)</vt:lpstr>
      <vt:lpstr>Функции воли</vt:lpstr>
      <vt:lpstr>Волевые качества </vt:lpstr>
      <vt:lpstr>Воспитание воли</vt:lpstr>
      <vt:lpstr>Презентация PowerPoint</vt:lpstr>
      <vt:lpstr>Приемы воспитания  воли ребенка</vt:lpstr>
      <vt:lpstr>Принципы развития произвольности детей в ходе занятий</vt:lpstr>
      <vt:lpstr>Направления оказания помощи детям  с СДВГ в ГБОУ ЦДК</vt:lpstr>
      <vt:lpstr>Список литературы</vt:lpstr>
      <vt:lpstr>Заключение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образования и развития ребенка с СДВГ в дошкольном возрасте</dc:title>
  <dc:creator>Андрей</dc:creator>
  <cp:lastModifiedBy>IVAN</cp:lastModifiedBy>
  <cp:revision>146</cp:revision>
  <dcterms:created xsi:type="dcterms:W3CDTF">2014-03-20T07:11:26Z</dcterms:created>
  <dcterms:modified xsi:type="dcterms:W3CDTF">2014-04-02T07:24:12Z</dcterms:modified>
</cp:coreProperties>
</file>